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389" r:id="rId3"/>
    <p:sldId id="300" r:id="rId4"/>
    <p:sldId id="359" r:id="rId5"/>
    <p:sldId id="358" r:id="rId6"/>
    <p:sldId id="365" r:id="rId7"/>
    <p:sldId id="366" r:id="rId8"/>
    <p:sldId id="368" r:id="rId9"/>
    <p:sldId id="367" r:id="rId10"/>
    <p:sldId id="363" r:id="rId11"/>
    <p:sldId id="361" r:id="rId12"/>
    <p:sldId id="370" r:id="rId13"/>
    <p:sldId id="369" r:id="rId14"/>
    <p:sldId id="371" r:id="rId15"/>
    <p:sldId id="374" r:id="rId16"/>
    <p:sldId id="375" r:id="rId17"/>
    <p:sldId id="377" r:id="rId18"/>
    <p:sldId id="376" r:id="rId19"/>
    <p:sldId id="390" r:id="rId20"/>
    <p:sldId id="341" r:id="rId21"/>
    <p:sldId id="384" r:id="rId22"/>
    <p:sldId id="357" r:id="rId23"/>
    <p:sldId id="343" r:id="rId24"/>
    <p:sldId id="337" r:id="rId25"/>
    <p:sldId id="385" r:id="rId26"/>
    <p:sldId id="334" r:id="rId27"/>
    <p:sldId id="382" r:id="rId28"/>
    <p:sldId id="386" r:id="rId29"/>
    <p:sldId id="331" r:id="rId30"/>
    <p:sldId id="339" r:id="rId31"/>
    <p:sldId id="351" r:id="rId32"/>
    <p:sldId id="391" r:id="rId33"/>
    <p:sldId id="392" r:id="rId34"/>
    <p:sldId id="393" r:id="rId35"/>
    <p:sldId id="394" r:id="rId36"/>
    <p:sldId id="352" r:id="rId37"/>
    <p:sldId id="291" r:id="rId38"/>
    <p:sldId id="388" r:id="rId39"/>
    <p:sldId id="321" r:id="rId40"/>
  </p:sldIdLst>
  <p:sldSz cx="9144000" cy="5143500" type="screen16x9"/>
  <p:notesSz cx="6858000" cy="9144000"/>
  <p:embeddedFontLst>
    <p:embeddedFont>
      <p:font typeface="標楷體" panose="03000509000000000000" pitchFamily="65" charset="-120"/>
      <p:regular r:id="rId42"/>
    </p:embeddedFont>
    <p:embeddedFont>
      <p:font typeface="Source Sans Pro" panose="020B0604020202020204" charset="0"/>
      <p:regular r:id="rId43"/>
      <p:bold r:id="rId44"/>
      <p:italic r:id="rId45"/>
      <p:boldItalic r:id="rId46"/>
    </p:embeddedFont>
    <p:embeddedFont>
      <p:font typeface="微軟正黑體" panose="020B0604030504040204" pitchFamily="34" charset="-120"/>
      <p:regular r:id="rId47"/>
      <p:bold r:id="rId48"/>
    </p:embeddedFont>
    <p:embeddedFont>
      <p:font typeface="Oswald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BF94DA-52A7-426E-B033-AADCEC67C6B0}">
  <a:tblStyle styleId="{09BF94DA-52A7-426E-B033-AADCEC67C6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9919" autoAdjust="0"/>
  </p:normalViewPr>
  <p:slideViewPr>
    <p:cSldViewPr snapToGrid="0">
      <p:cViewPr varScale="1">
        <p:scale>
          <a:sx n="138" d="100"/>
          <a:sy n="138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3346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2278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2916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71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SzPts val="2800"/>
              <a:buFont typeface="Wingdings" pitchFamily="2" charset="2"/>
              <a:buChar char="v"/>
            </a:pPr>
            <a:r>
              <a:rPr lang="zh-TW" altLang="en-US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en-US" altLang="zh-TW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3+2</a:t>
            </a:r>
            <a:r>
              <a:rPr lang="zh-TW" altLang="en-US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endParaRPr lang="en-US" altLang="zh-TW" dirty="0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Clr>
                <a:srgbClr val="C00000"/>
              </a:buClr>
              <a:buSzPts val="2800"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模式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年本校大學</a:t>
            </a:r>
            <a:r>
              <a:rPr lang="en-US" altLang="zh-TW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+2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年國外碩士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或是</a:t>
            </a:r>
            <a:r>
              <a:rPr lang="zh-TW" altLang="en-US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en-US" altLang="zh-TW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1+1</a:t>
            </a:r>
            <a:r>
              <a:rPr lang="zh-TW" altLang="en-US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模式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年本校碩士</a:t>
            </a:r>
            <a:r>
              <a:rPr lang="en-US" altLang="zh-TW" dirty="0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+1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年國外碩士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Clr>
                <a:srgbClr val="C00000"/>
              </a:buClr>
              <a:buSzPts val="2800"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，同時獲得本校與國外姐妹校學位。</a:t>
            </a:r>
            <a:endParaRPr lang="en-US" altLang="zh-TW" dirty="0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8182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113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778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170</a:t>
            </a:r>
            <a:r>
              <a:rPr lang="zh-TW" altLang="en-US" dirty="0"/>
              <a:t>人參與</a:t>
            </a:r>
          </a:p>
        </p:txBody>
      </p:sp>
    </p:spTree>
    <p:extLst>
      <p:ext uri="{BB962C8B-B14F-4D97-AF65-F5344CB8AC3E}">
        <p14:creationId xmlns:p14="http://schemas.microsoft.com/office/powerpoint/2010/main" val="125779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170</a:t>
            </a:r>
            <a:r>
              <a:rPr lang="zh-TW" altLang="en-US" dirty="0"/>
              <a:t>人參與</a:t>
            </a:r>
          </a:p>
        </p:txBody>
      </p:sp>
    </p:spTree>
    <p:extLst>
      <p:ext uri="{BB962C8B-B14F-4D97-AF65-F5344CB8AC3E}">
        <p14:creationId xmlns:p14="http://schemas.microsoft.com/office/powerpoint/2010/main" val="2821203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170</a:t>
            </a:r>
            <a:r>
              <a:rPr lang="zh-TW" altLang="en-US" dirty="0"/>
              <a:t>人參與</a:t>
            </a:r>
          </a:p>
        </p:txBody>
      </p:sp>
    </p:spTree>
    <p:extLst>
      <p:ext uri="{BB962C8B-B14F-4D97-AF65-F5344CB8AC3E}">
        <p14:creationId xmlns:p14="http://schemas.microsoft.com/office/powerpoint/2010/main" val="3958662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170</a:t>
            </a:r>
            <a:r>
              <a:rPr lang="zh-TW" altLang="en-US" dirty="0"/>
              <a:t>人參與</a:t>
            </a:r>
          </a:p>
        </p:txBody>
      </p:sp>
    </p:spTree>
    <p:extLst>
      <p:ext uri="{BB962C8B-B14F-4D97-AF65-F5344CB8AC3E}">
        <p14:creationId xmlns:p14="http://schemas.microsoft.com/office/powerpoint/2010/main" val="1661638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170</a:t>
            </a:r>
            <a:r>
              <a:rPr lang="zh-TW" altLang="en-US" dirty="0"/>
              <a:t>人參與</a:t>
            </a:r>
          </a:p>
        </p:txBody>
      </p:sp>
    </p:spTree>
    <p:extLst>
      <p:ext uri="{BB962C8B-B14F-4D97-AF65-F5344CB8AC3E}">
        <p14:creationId xmlns:p14="http://schemas.microsoft.com/office/powerpoint/2010/main" val="316223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6282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170</a:t>
            </a:r>
            <a:r>
              <a:rPr lang="zh-TW" altLang="en-US" dirty="0"/>
              <a:t>人參與</a:t>
            </a:r>
          </a:p>
        </p:txBody>
      </p:sp>
    </p:spTree>
    <p:extLst>
      <p:ext uri="{BB962C8B-B14F-4D97-AF65-F5344CB8AC3E}">
        <p14:creationId xmlns:p14="http://schemas.microsoft.com/office/powerpoint/2010/main" val="1140424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十年回郵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463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170</a:t>
            </a:r>
            <a:r>
              <a:rPr lang="zh-TW" altLang="en-US" dirty="0"/>
              <a:t>人參與</a:t>
            </a:r>
          </a:p>
        </p:txBody>
      </p:sp>
    </p:spTree>
    <p:extLst>
      <p:ext uri="{BB962C8B-B14F-4D97-AF65-F5344CB8AC3E}">
        <p14:creationId xmlns:p14="http://schemas.microsoft.com/office/powerpoint/2010/main" val="3117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先導型導引課程</a:t>
            </a:r>
            <a:endParaRPr lang="en-US" altLang="zh-TW" sz="11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必選課程</a:t>
            </a:r>
            <a:endParaRPr lang="en-US" altLang="zh-TW" sz="11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自由選修課程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251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206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4398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54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569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166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816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l" t="t" r="r" b="b"/>
            <a:pathLst>
              <a:path w="368426" h="126905" extrusionOk="0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l" t="t" r="r" b="b"/>
            <a:pathLst>
              <a:path w="368426" h="121652" extrusionOk="0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6" name="Google Shape;36;p2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40" name="Google Shape;40;p2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3" name="Google Shape;43;p2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44" name="Google Shape;44;p2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2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ctrTitle"/>
          </p:nvPr>
        </p:nvSpPr>
        <p:spPr>
          <a:xfrm>
            <a:off x="2847975" y="3363425"/>
            <a:ext cx="5610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5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164" name="Google Shape;164;p5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65" name="Google Shape;165;p5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69" name="Google Shape;169;p5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0" name="Google Shape;170;p5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1" name="Google Shape;171;p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72" name="Google Shape;172;p5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173" name="Google Shape;173;p5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5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8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95" name="Google Shape;295;p8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96" name="Google Shape;296;p8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8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8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8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00" name="Google Shape;300;p8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1" name="Google Shape;301;p8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2" name="Google Shape;302;p8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03" name="Google Shape;303;p8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304" name="Google Shape;304;p8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8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8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8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8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78" name="Google Shape;378;p10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79" name="Google Shape;379;p10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0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0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83" name="Google Shape;383;p10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10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10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86" name="Google Shape;386;p10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387" name="Google Shape;387;p10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0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10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0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0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0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0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l" t="t" r="r" b="b"/>
            <a:pathLst>
              <a:path w="368426" h="126905" extrusionOk="0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76" name="Google Shape;76;p3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l" t="t" r="r" b="b"/>
            <a:pathLst>
              <a:path w="368426" h="121652" extrusionOk="0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77" name="Google Shape;77;p3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81" name="Google Shape;81;p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4" name="Google Shape;84;p3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85" name="Google Shape;85;p3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26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1000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76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8;p1"/>
            <p:cNvCxnSpPr/>
            <p:nvPr/>
          </p:nvCxnSpPr>
          <p:spPr>
            <a:xfrm>
              <a:off x="1524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9;p1"/>
            <p:cNvCxnSpPr/>
            <p:nvPr/>
          </p:nvCxnSpPr>
          <p:spPr>
            <a:xfrm>
              <a:off x="2286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0;p1"/>
            <p:cNvCxnSpPr/>
            <p:nvPr/>
          </p:nvCxnSpPr>
          <p:spPr>
            <a:xfrm>
              <a:off x="3048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1"/>
            <p:cNvCxnSpPr/>
            <p:nvPr/>
          </p:nvCxnSpPr>
          <p:spPr>
            <a:xfrm>
              <a:off x="3810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457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5334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1"/>
            <p:cNvCxnSpPr/>
            <p:nvPr/>
          </p:nvCxnSpPr>
          <p:spPr>
            <a:xfrm>
              <a:off x="6096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1"/>
            <p:cNvCxnSpPr/>
            <p:nvPr/>
          </p:nvCxnSpPr>
          <p:spPr>
            <a:xfrm>
              <a:off x="6858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1"/>
            <p:cNvCxnSpPr/>
            <p:nvPr/>
          </p:nvCxnSpPr>
          <p:spPr>
            <a:xfrm>
              <a:off x="7620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1"/>
            <p:cNvCxnSpPr/>
            <p:nvPr/>
          </p:nvCxnSpPr>
          <p:spPr>
            <a:xfrm>
              <a:off x="838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1"/>
            <p:cNvCxnSpPr/>
            <p:nvPr/>
          </p:nvCxnSpPr>
          <p:spPr>
            <a:xfrm>
              <a:off x="38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1"/>
            <p:cNvCxnSpPr/>
            <p:nvPr/>
          </p:nvCxnSpPr>
          <p:spPr>
            <a:xfrm>
              <a:off x="114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1"/>
            <p:cNvCxnSpPr/>
            <p:nvPr/>
          </p:nvCxnSpPr>
          <p:spPr>
            <a:xfrm>
              <a:off x="1905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1"/>
            <p:cNvCxnSpPr/>
            <p:nvPr/>
          </p:nvCxnSpPr>
          <p:spPr>
            <a:xfrm>
              <a:off x="2667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1"/>
            <p:cNvCxnSpPr/>
            <p:nvPr/>
          </p:nvCxnSpPr>
          <p:spPr>
            <a:xfrm>
              <a:off x="3429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419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1"/>
            <p:cNvCxnSpPr/>
            <p:nvPr/>
          </p:nvCxnSpPr>
          <p:spPr>
            <a:xfrm>
              <a:off x="495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5715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1"/>
            <p:cNvCxnSpPr/>
            <p:nvPr/>
          </p:nvCxnSpPr>
          <p:spPr>
            <a:xfrm>
              <a:off x="6477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1"/>
            <p:cNvCxnSpPr/>
            <p:nvPr/>
          </p:nvCxnSpPr>
          <p:spPr>
            <a:xfrm>
              <a:off x="7239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800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876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0" name="Google Shape;30;p1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" name="Google Shape;31;p1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1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6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yphotographic.com/" TargetMode="External"/><Relationship Id="rId5" Type="http://schemas.openxmlformats.org/officeDocument/2006/relationships/image" Target="../media/image63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7573" r="912" b="6668"/>
          <a:stretch/>
        </p:blipFill>
        <p:spPr>
          <a:xfrm>
            <a:off x="-67732" y="-516020"/>
            <a:ext cx="9250438" cy="516527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" y="3780634"/>
            <a:ext cx="9275838" cy="86990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262362" y="4725883"/>
            <a:ext cx="5571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報告人：陳俐吟  光電系副教授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兼副教務長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Google Shape;464;p13"/>
          <p:cNvSpPr txBox="1">
            <a:spLocks noGrp="1"/>
          </p:cNvSpPr>
          <p:nvPr>
            <p:ph type="ctrTitle"/>
          </p:nvPr>
        </p:nvSpPr>
        <p:spPr>
          <a:xfrm>
            <a:off x="-657981" y="3857266"/>
            <a:ext cx="9840687" cy="716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工學院相關科系發展進路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以中山大學為例</a:t>
            </a:r>
            <a:endParaRPr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"/>
          <p:cNvSpPr txBox="1">
            <a:spLocks noGrp="1"/>
          </p:cNvSpPr>
          <p:nvPr>
            <p:ph type="ctrTitle" idx="4294967295"/>
          </p:nvPr>
        </p:nvSpPr>
        <p:spPr>
          <a:xfrm>
            <a:off x="685800" y="2345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各科系在</a:t>
            </a:r>
            <a:r>
              <a:rPr lang="zh-TW" altLang="en-US" sz="5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些什麼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8" name="Google Shape;508;p19"/>
          <p:cNvGrpSpPr/>
          <p:nvPr/>
        </p:nvGrpSpPr>
        <p:grpSpPr>
          <a:xfrm>
            <a:off x="4146170" y="640688"/>
            <a:ext cx="1166508" cy="1166538"/>
            <a:chOff x="6654650" y="3665275"/>
            <a:chExt cx="409100" cy="409125"/>
          </a:xfrm>
        </p:grpSpPr>
        <p:sp>
          <p:nvSpPr>
            <p:cNvPr id="509" name="Google Shape;509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11" name="Google Shape;511;p19"/>
          <p:cNvGrpSpPr/>
          <p:nvPr/>
        </p:nvGrpSpPr>
        <p:grpSpPr>
          <a:xfrm rot="1940693">
            <a:off x="3340903" y="1116018"/>
            <a:ext cx="587626" cy="587659"/>
            <a:chOff x="570875" y="4322250"/>
            <a:chExt cx="443300" cy="443325"/>
          </a:xfrm>
        </p:grpSpPr>
        <p:sp>
          <p:nvSpPr>
            <p:cNvPr id="512" name="Google Shape;512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16" name="Google Shape;516;p19"/>
          <p:cNvSpPr/>
          <p:nvPr/>
        </p:nvSpPr>
        <p:spPr>
          <a:xfrm>
            <a:off x="3829676" y="640708"/>
            <a:ext cx="316510" cy="30221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7" name="Google Shape;517;p19"/>
          <p:cNvSpPr/>
          <p:nvPr/>
        </p:nvSpPr>
        <p:spPr>
          <a:xfrm rot="1793658">
            <a:off x="5318500" y="1302383"/>
            <a:ext cx="225078" cy="21493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8" name="Google Shape;518;p19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6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手機天線設計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57833" y="2940894"/>
            <a:ext cx="39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全球唯一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5G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手機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天線、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天線設計</a:t>
            </a:r>
            <a:endParaRPr lang="zh-TW" altLang="en-US" sz="18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707;p31"/>
          <p:cNvSpPr/>
          <p:nvPr/>
        </p:nvSpPr>
        <p:spPr>
          <a:xfrm>
            <a:off x="321067" y="2392225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64409" y="2392225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翁金輅講座教授、溫朝凱教授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67" y="2958842"/>
            <a:ext cx="372776" cy="372776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76" y="1215329"/>
            <a:ext cx="4523799" cy="310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62" y="3574235"/>
            <a:ext cx="372776" cy="3727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757833" y="3577679"/>
            <a:ext cx="286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500MB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電影只需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90" y="188091"/>
            <a:ext cx="1767581" cy="1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微型雷達感測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09476" y="2909063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30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多篇世界專利</a:t>
            </a:r>
            <a:endParaRPr lang="zh-TW" altLang="en-US" sz="18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707;p31"/>
          <p:cNvSpPr/>
          <p:nvPr/>
        </p:nvSpPr>
        <p:spPr>
          <a:xfrm>
            <a:off x="1066134" y="2324488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09476" y="232448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洪子聖教授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34" y="2891105"/>
            <a:ext cx="372776" cy="3727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509476" y="3555971"/>
            <a:ext cx="267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技術轉移金額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萬美金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8" y="3522518"/>
            <a:ext cx="436239" cy="436239"/>
          </a:xfrm>
          <a:prstGeom prst="rect">
            <a:avLst/>
          </a:prstGeom>
        </p:spPr>
      </p:pic>
      <p:pic>
        <p:nvPicPr>
          <p:cNvPr id="16" name="圖片 15" descr="電機系洪子聖教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0076" y="1233832"/>
            <a:ext cx="4418141" cy="294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1" y="100770"/>
            <a:ext cx="1779351" cy="17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跨領域音樂作畫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98308" y="262961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與音樂系教授跨域合作</a:t>
            </a:r>
            <a:endParaRPr lang="en-US" altLang="zh-TW" sz="1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偵測樂音觸發電腦繪畫</a:t>
            </a:r>
            <a:endParaRPr lang="zh-TW" altLang="en-US" sz="18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707;p31"/>
          <p:cNvSpPr/>
          <p:nvPr/>
        </p:nvSpPr>
        <p:spPr>
          <a:xfrm>
            <a:off x="661542" y="2159997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04884" y="215999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程啟正教授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2" y="2726614"/>
            <a:ext cx="372776" cy="37277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37" y="3342007"/>
            <a:ext cx="372776" cy="3727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098308" y="3345451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互動遊戲、醫療復健、音樂治療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 descr="D:\9_學生與家長通訊\23\pics\音樂作畫\adlarge81117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86" y="1368595"/>
            <a:ext cx="4074055" cy="271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076" y="154279"/>
            <a:ext cx="1762423" cy="17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即時溶液感測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04884" y="2637217"/>
            <a:ext cx="3297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秒驗出酸鹼度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溫度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離子濃度</a:t>
            </a:r>
            <a:endParaRPr lang="en-US" altLang="zh-TW" sz="1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數值上傳雲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端</a:t>
            </a:r>
            <a:endParaRPr lang="zh-TW" altLang="en-US" sz="18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707;p31"/>
          <p:cNvSpPr/>
          <p:nvPr/>
        </p:nvSpPr>
        <p:spPr>
          <a:xfrm>
            <a:off x="661542" y="2159997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04884" y="215999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林哲信教授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2" y="2726614"/>
            <a:ext cx="372776" cy="37277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13" y="3426118"/>
            <a:ext cx="372776" cy="3727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104884" y="342956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與和成集團合作開發智慧馬桶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6" y="99685"/>
            <a:ext cx="1708477" cy="1708477"/>
          </a:xfrm>
          <a:prstGeom prst="rect">
            <a:avLst/>
          </a:prstGeom>
        </p:spPr>
      </p:pic>
      <p:pic>
        <p:nvPicPr>
          <p:cNvPr id="13" name="Picture 2" descr="D:\9_學生與家長通訊\22\pics\林哲信\adlarge78902_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52" y="1274389"/>
            <a:ext cx="3891430" cy="272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晶體成長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04884" y="275901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全國晶體成長中心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707;p31"/>
          <p:cNvSpPr/>
          <p:nvPr/>
        </p:nvSpPr>
        <p:spPr>
          <a:xfrm>
            <a:off x="661542" y="2159997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04884" y="215999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周明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奇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50" y="2759014"/>
            <a:ext cx="372776" cy="37277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13" y="3426118"/>
            <a:ext cx="372776" cy="3727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104884" y="3429562"/>
            <a:ext cx="4304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雷射二極體、</a:t>
            </a:r>
            <a:r>
              <a:rPr lang="en-US" altLang="zh-TW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基板、醫療用顯影光源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 descr="原始晶體大小(左)及切割後的閃爍晶體(右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1061" y="1280682"/>
            <a:ext cx="3611214" cy="271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5" y="118675"/>
            <a:ext cx="1991826" cy="172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altLang="zh-TW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列印骨材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04884" y="267166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與中央大學、屏科大、高雄醫學大學</a:t>
            </a:r>
            <a:endParaRPr lang="en-US" altLang="zh-TW" sz="1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跨域合作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707;p31"/>
          <p:cNvSpPr/>
          <p:nvPr/>
        </p:nvSpPr>
        <p:spPr>
          <a:xfrm>
            <a:off x="661542" y="2159997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04884" y="2159997"/>
            <a:ext cx="4544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黃志青教授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、林哲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教授、潘正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堂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50" y="2759014"/>
            <a:ext cx="372776" cy="37277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13" y="3426118"/>
            <a:ext cx="372776" cy="3727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104884" y="342956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打造專屬腰椎材料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ãä¸­å±±å¤§å­¸ 3Dåå°éª¨æ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448431"/>
            <a:ext cx="3262861" cy="2621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0" y="143433"/>
            <a:ext cx="1658624" cy="165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光子晶體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矩形 2"/>
          <p:cNvSpPr/>
          <p:nvPr/>
        </p:nvSpPr>
        <p:spPr>
          <a:xfrm>
            <a:off x="1467858" y="261577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台美雙邊合作</a:t>
            </a:r>
            <a:endParaRPr lang="zh-TW" alt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Google Shape;707;p31"/>
          <p:cNvSpPr/>
          <p:nvPr/>
        </p:nvSpPr>
        <p:spPr>
          <a:xfrm>
            <a:off x="1007567" y="2029523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50909" y="2029523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林宗賢教授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50909" y="371938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全球最大光子晶體</a:t>
            </a:r>
            <a:endParaRPr lang="zh-TW" altLang="en-US" sz="1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3" y="3691086"/>
            <a:ext cx="436239" cy="436239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7" y="2596140"/>
            <a:ext cx="372776" cy="37277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18" y="1357462"/>
            <a:ext cx="3927069" cy="265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矩形 22"/>
          <p:cNvSpPr/>
          <p:nvPr/>
        </p:nvSpPr>
        <p:spPr>
          <a:xfrm>
            <a:off x="1467858" y="312385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通訊、醫療、國防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18" y="3109540"/>
            <a:ext cx="372776" cy="3727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81" y="92954"/>
            <a:ext cx="1627666" cy="162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可撓式</a:t>
            </a:r>
            <a:r>
              <a:rPr lang="en-US" altLang="zh-TW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OLED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04884" y="2759014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與華宏新技合力開發關鍵材料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707;p31"/>
          <p:cNvSpPr/>
          <p:nvPr/>
        </p:nvSpPr>
        <p:spPr>
          <a:xfrm>
            <a:off x="661542" y="2159997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04884" y="2159997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濙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教授、黃文堯教授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50" y="2759014"/>
            <a:ext cx="372776" cy="37277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13" y="3426118"/>
            <a:ext cx="372776" cy="3727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104884" y="342956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行動顯示器、醫療光源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://www.nsysu.edu.tw/ezfiles/0/1000/pictures/144/part_124568_8823116_137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7" y="1235000"/>
            <a:ext cx="4060067" cy="304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3" y="200376"/>
            <a:ext cx="1488356" cy="148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"/>
          <p:cNvSpPr txBox="1">
            <a:spLocks noGrp="1"/>
          </p:cNvSpPr>
          <p:nvPr>
            <p:ph type="ctrTitle" idx="4294967295"/>
          </p:nvPr>
        </p:nvSpPr>
        <p:spPr>
          <a:xfrm>
            <a:off x="685800" y="2345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還有什麼軟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硬體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8" name="Google Shape;508;p19"/>
          <p:cNvGrpSpPr/>
          <p:nvPr/>
        </p:nvGrpSpPr>
        <p:grpSpPr>
          <a:xfrm>
            <a:off x="4146170" y="640688"/>
            <a:ext cx="1166508" cy="1166538"/>
            <a:chOff x="6654650" y="3665275"/>
            <a:chExt cx="409100" cy="409125"/>
          </a:xfrm>
        </p:grpSpPr>
        <p:sp>
          <p:nvSpPr>
            <p:cNvPr id="509" name="Google Shape;509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11" name="Google Shape;511;p19"/>
          <p:cNvGrpSpPr/>
          <p:nvPr/>
        </p:nvGrpSpPr>
        <p:grpSpPr>
          <a:xfrm rot="1940693">
            <a:off x="3340903" y="1116018"/>
            <a:ext cx="587626" cy="587659"/>
            <a:chOff x="570875" y="4322250"/>
            <a:chExt cx="443300" cy="443325"/>
          </a:xfrm>
        </p:grpSpPr>
        <p:sp>
          <p:nvSpPr>
            <p:cNvPr id="512" name="Google Shape;512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16" name="Google Shape;516;p19"/>
          <p:cNvSpPr/>
          <p:nvPr/>
        </p:nvSpPr>
        <p:spPr>
          <a:xfrm>
            <a:off x="3829676" y="640708"/>
            <a:ext cx="316510" cy="30221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7" name="Google Shape;517;p19"/>
          <p:cNvSpPr/>
          <p:nvPr/>
        </p:nvSpPr>
        <p:spPr>
          <a:xfrm rot="1793658">
            <a:off x="5318500" y="1302383"/>
            <a:ext cx="225078" cy="21493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8" name="Google Shape;518;p19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70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讓我們從一台手機說起</a:t>
            </a:r>
            <a:r>
              <a:rPr lang="en-US" altLang="zh-TW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ãiphon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7" y="1220015"/>
            <a:ext cx="2898377" cy="31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06;p19"/>
          <p:cNvSpPr txBox="1">
            <a:spLocks/>
          </p:cNvSpPr>
          <p:nvPr/>
        </p:nvSpPr>
        <p:spPr>
          <a:xfrm>
            <a:off x="3573155" y="902425"/>
            <a:ext cx="4555545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相機、閃光燈、環境光偵測器、螢幕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Google Shape;506;p19"/>
          <p:cNvSpPr txBox="1">
            <a:spLocks/>
          </p:cNvSpPr>
          <p:nvPr/>
        </p:nvSpPr>
        <p:spPr>
          <a:xfrm>
            <a:off x="3882795" y="1862937"/>
            <a:ext cx="444728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外殼、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Home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Key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、其他按鈕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Google Shape;506;p19"/>
          <p:cNvSpPr txBox="1">
            <a:spLocks/>
          </p:cNvSpPr>
          <p:nvPr/>
        </p:nvSpPr>
        <p:spPr>
          <a:xfrm rot="20820505">
            <a:off x="7995514" y="923360"/>
            <a:ext cx="1110774" cy="4619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光電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ãiphone 6 plus æè§£ãçåçæå°çµæ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246"/>
            <a:ext cx="4393639" cy="32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06;p19"/>
          <p:cNvSpPr txBox="1">
            <a:spLocks/>
          </p:cNvSpPr>
          <p:nvPr/>
        </p:nvSpPr>
        <p:spPr>
          <a:xfrm rot="20820505">
            <a:off x="7750943" y="2119670"/>
            <a:ext cx="1294993" cy="4619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機電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材光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Google Shape;506;p19"/>
          <p:cNvSpPr txBox="1">
            <a:spLocks/>
          </p:cNvSpPr>
          <p:nvPr/>
        </p:nvSpPr>
        <p:spPr>
          <a:xfrm>
            <a:off x="3882795" y="2775737"/>
            <a:ext cx="444728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控制晶片、電路、天線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506;p19"/>
          <p:cNvSpPr txBox="1">
            <a:spLocks/>
          </p:cNvSpPr>
          <p:nvPr/>
        </p:nvSpPr>
        <p:spPr>
          <a:xfrm rot="20820505">
            <a:off x="7506340" y="2802520"/>
            <a:ext cx="1110774" cy="4619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電機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506;p19"/>
          <p:cNvSpPr txBox="1">
            <a:spLocks/>
          </p:cNvSpPr>
          <p:nvPr/>
        </p:nvSpPr>
        <p:spPr>
          <a:xfrm>
            <a:off x="3952080" y="3632272"/>
            <a:ext cx="444728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驅動程式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Google Shape;506;p19"/>
          <p:cNvSpPr txBox="1">
            <a:spLocks/>
          </p:cNvSpPr>
          <p:nvPr/>
        </p:nvSpPr>
        <p:spPr>
          <a:xfrm rot="20820505">
            <a:off x="7160201" y="3632272"/>
            <a:ext cx="1110774" cy="4619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資工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全台灣最美的校園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5" descr="http://www3.nsysu.edu.tw/www_photo/photo/b/b02/DSC_7134-A%20.jpg"/>
          <p:cNvPicPr>
            <a:picLocks noChangeAspect="1" noChangeArrowheads="1"/>
          </p:cNvPicPr>
          <p:nvPr/>
        </p:nvPicPr>
        <p:blipFill>
          <a:blip r:embed="rId2" cstate="print">
            <a:lum bright="8000"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55" y="1288739"/>
            <a:ext cx="5388926" cy="307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:\西子灣\新增資料夾 (8)\夜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544939"/>
            <a:ext cx="2468425" cy="368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36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21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標題 1"/>
          <p:cNvSpPr>
            <a:spLocks noGrp="1"/>
          </p:cNvSpPr>
          <p:nvPr>
            <p:ph type="title"/>
          </p:nvPr>
        </p:nvSpPr>
        <p:spPr>
          <a:xfrm>
            <a:off x="-1697269" y="120118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創新跨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域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共學群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2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16" y="251177"/>
            <a:ext cx="5672418" cy="439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4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22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標題 1"/>
          <p:cNvSpPr>
            <a:spLocks noGrp="1"/>
          </p:cNvSpPr>
          <p:nvPr>
            <p:ph type="title"/>
          </p:nvPr>
        </p:nvSpPr>
        <p:spPr>
          <a:xfrm>
            <a:off x="1204955" y="131907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身歷其境互動影音教室</a:t>
            </a:r>
          </a:p>
        </p:txBody>
      </p:sp>
      <p:sp>
        <p:nvSpPr>
          <p:cNvPr id="581" name="Google Shape;581;p25"/>
          <p:cNvSpPr/>
          <p:nvPr/>
        </p:nvSpPr>
        <p:spPr>
          <a:xfrm rot="12600000">
            <a:off x="4051827" y="2839647"/>
            <a:ext cx="2295737" cy="1008490"/>
          </a:xfrm>
          <a:prstGeom prst="roundRect">
            <a:avLst>
              <a:gd name="adj" fmla="val 50000"/>
            </a:avLst>
          </a:prstGeom>
          <a:solidFill>
            <a:srgbClr val="F45E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8" name="Google Shape;578;p25"/>
          <p:cNvSpPr/>
          <p:nvPr/>
        </p:nvSpPr>
        <p:spPr>
          <a:xfrm>
            <a:off x="3046619" y="1781931"/>
            <a:ext cx="2685295" cy="2364136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0" name="Google Shape;580;p25"/>
          <p:cNvSpPr/>
          <p:nvPr/>
        </p:nvSpPr>
        <p:spPr>
          <a:xfrm rot="5400000">
            <a:off x="3382598" y="1537705"/>
            <a:ext cx="2021169" cy="1144903"/>
          </a:xfrm>
          <a:prstGeom prst="roundRect">
            <a:avLst>
              <a:gd name="adj" fmla="val 5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2" name="Google Shape;582;p25"/>
          <p:cNvSpPr/>
          <p:nvPr/>
        </p:nvSpPr>
        <p:spPr>
          <a:xfrm rot="9000000">
            <a:off x="2408499" y="2811965"/>
            <a:ext cx="2295737" cy="100849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4" name="Google Shape;584;p25"/>
          <p:cNvSpPr/>
          <p:nvPr/>
        </p:nvSpPr>
        <p:spPr>
          <a:xfrm>
            <a:off x="3612545" y="2271190"/>
            <a:ext cx="1567278" cy="1379833"/>
          </a:xfrm>
          <a:prstGeom prst="ellipse">
            <a:avLst/>
          </a:prstGeom>
          <a:noFill/>
          <a:ln w="76200" cap="flat" cmpd="sng">
            <a:solidFill>
              <a:srgbClr val="7F7F7F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85" name="Google Shape;585;p25"/>
          <p:cNvSpPr/>
          <p:nvPr/>
        </p:nvSpPr>
        <p:spPr>
          <a:xfrm>
            <a:off x="3611271" y="2279243"/>
            <a:ext cx="777256" cy="685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0"/>
                </a:moveTo>
                <a:cubicBezTo>
                  <a:pt x="53743" y="0"/>
                  <a:pt x="0" y="53743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20000" y="0"/>
                </a:lnTo>
                <a:close/>
              </a:path>
            </a:pathLst>
          </a:custGeom>
          <a:solidFill>
            <a:srgbClr val="8EC4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6" name="Google Shape;586;p25"/>
          <p:cNvSpPr/>
          <p:nvPr/>
        </p:nvSpPr>
        <p:spPr>
          <a:xfrm>
            <a:off x="3611271" y="2964343"/>
            <a:ext cx="777256" cy="68429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cubicBezTo>
                  <a:pt x="0" y="66256"/>
                  <a:pt x="53743" y="120000"/>
                  <a:pt x="120000" y="120000"/>
                </a:cubicBezTo>
                <a:cubicBezTo>
                  <a:pt x="120000" y="0"/>
                  <a:pt x="120000" y="0"/>
                  <a:pt x="12000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68B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7" name="Google Shape;587;p25"/>
          <p:cNvSpPr/>
          <p:nvPr/>
        </p:nvSpPr>
        <p:spPr>
          <a:xfrm>
            <a:off x="4388718" y="2279243"/>
            <a:ext cx="778366" cy="685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cubicBezTo>
                  <a:pt x="120000" y="53743"/>
                  <a:pt x="66256" y="0"/>
                  <a:pt x="0" y="0"/>
                </a:cubicBezTo>
                <a:close/>
              </a:path>
            </a:pathLst>
          </a:custGeom>
          <a:solidFill>
            <a:srgbClr val="00A7C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8" name="Google Shape;588;p25"/>
          <p:cNvSpPr/>
          <p:nvPr/>
        </p:nvSpPr>
        <p:spPr>
          <a:xfrm>
            <a:off x="4388718" y="2964343"/>
            <a:ext cx="778366" cy="68429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cubicBezTo>
                  <a:pt x="66256" y="120000"/>
                  <a:pt x="120000" y="66256"/>
                  <a:pt x="120000" y="0"/>
                </a:cubicBezTo>
                <a:cubicBezTo>
                  <a:pt x="0" y="0"/>
                  <a:pt x="0" y="0"/>
                  <a:pt x="0" y="0"/>
                </a:cubicBezTo>
                <a:lnTo>
                  <a:pt x="0" y="120000"/>
                </a:lnTo>
                <a:close/>
              </a:path>
            </a:pathLst>
          </a:custGeom>
          <a:solidFill>
            <a:srgbClr val="1F273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9" name="Google Shape;589;p25"/>
          <p:cNvSpPr/>
          <p:nvPr/>
        </p:nvSpPr>
        <p:spPr>
          <a:xfrm>
            <a:off x="3814904" y="2459131"/>
            <a:ext cx="1147709" cy="1010444"/>
          </a:xfrm>
          <a:prstGeom prst="ellipse">
            <a:avLst/>
          </a:prstGeom>
          <a:gradFill>
            <a:gsLst>
              <a:gs pos="0">
                <a:srgbClr val="FFFFFF"/>
              </a:gs>
              <a:gs pos="81000">
                <a:srgbClr val="EEEEEE"/>
              </a:gs>
              <a:gs pos="100000">
                <a:srgbClr val="D8D8D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1005825" rIns="91425" bIns="45700" anchor="ctr" anchorCtr="1">
            <a:noAutofit/>
          </a:bodyPr>
          <a:lstStyle/>
          <a:p>
            <a:pPr algn="ctr"/>
            <a:endParaRPr sz="800" dirty="0">
              <a:solidFill>
                <a:srgbClr val="28324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/>
              <a:sym typeface="Source Sans Pro"/>
            </a:endParaRPr>
          </a:p>
        </p:txBody>
      </p:sp>
      <p:sp>
        <p:nvSpPr>
          <p:cNvPr id="591" name="Google Shape;591;p25"/>
          <p:cNvSpPr/>
          <p:nvPr/>
        </p:nvSpPr>
        <p:spPr>
          <a:xfrm>
            <a:off x="3741708" y="1861330"/>
            <a:ext cx="114604" cy="100898"/>
          </a:xfrm>
          <a:prstGeom prst="ellipse">
            <a:avLst/>
          </a:prstGeom>
          <a:solidFill>
            <a:srgbClr val="AFF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2" name="Google Shape;592;p25"/>
          <p:cNvSpPr/>
          <p:nvPr/>
        </p:nvSpPr>
        <p:spPr>
          <a:xfrm>
            <a:off x="4938003" y="1861330"/>
            <a:ext cx="114604" cy="100898"/>
          </a:xfrm>
          <a:prstGeom prst="ellipse">
            <a:avLst/>
          </a:prstGeom>
          <a:solidFill>
            <a:srgbClr val="00CEF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4" name="Google Shape;594;p25"/>
          <p:cNvSpPr/>
          <p:nvPr/>
        </p:nvSpPr>
        <p:spPr>
          <a:xfrm>
            <a:off x="5673684" y="2998048"/>
            <a:ext cx="114604" cy="100898"/>
          </a:xfrm>
          <a:prstGeom prst="ellipse">
            <a:avLst/>
          </a:prstGeom>
          <a:solidFill>
            <a:srgbClr val="F45E5E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5" name="Google Shape;595;p25"/>
          <p:cNvSpPr/>
          <p:nvPr/>
        </p:nvSpPr>
        <p:spPr>
          <a:xfrm>
            <a:off x="3510518" y="3855333"/>
            <a:ext cx="114604" cy="100898"/>
          </a:xfrm>
          <a:prstGeom prst="ellipse">
            <a:avLst/>
          </a:prstGeom>
          <a:solidFill>
            <a:srgbClr val="3C78D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8" name="Google Shape;598;p25"/>
          <p:cNvSpPr/>
          <p:nvPr/>
        </p:nvSpPr>
        <p:spPr>
          <a:xfrm>
            <a:off x="2984832" y="2940016"/>
            <a:ext cx="114604" cy="100898"/>
          </a:xfrm>
          <a:prstGeom prst="ellipse">
            <a:avLst/>
          </a:prstGeom>
          <a:solidFill>
            <a:srgbClr val="3C78D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3" name="Google Shape;603;p25"/>
          <p:cNvSpPr txBox="1"/>
          <p:nvPr/>
        </p:nvSpPr>
        <p:spPr>
          <a:xfrm rot="18900000">
            <a:off x="4816363" y="1999616"/>
            <a:ext cx="1064672" cy="26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Sans Pro"/>
                <a:sym typeface="Source Sans Pro"/>
              </a:rPr>
              <a:t>Insert your desired</a:t>
            </a:r>
            <a:endParaRPr sz="600" dirty="0">
              <a:latin typeface="微軟正黑體" panose="020B0604030504040204" pitchFamily="34" charset="-120"/>
              <a:ea typeface="微軟正黑體" panose="020B0604030504040204" pitchFamily="34" charset="-120"/>
              <a:cs typeface="Source Sans Pro"/>
              <a:sym typeface="Source Sans Pro"/>
            </a:endParaRPr>
          </a:p>
          <a:p>
            <a:pPr>
              <a:buClr>
                <a:srgbClr val="000000"/>
              </a:buClr>
            </a:pPr>
            <a:r>
              <a:rPr lang="en" sz="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Sans Pro"/>
                <a:sym typeface="Source Sans Pro"/>
              </a:rPr>
              <a:t>text here.</a:t>
            </a:r>
            <a:endParaRPr sz="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/>
              <a:sym typeface="Source Sans Pro"/>
            </a:endParaRPr>
          </a:p>
        </p:txBody>
      </p:sp>
      <p:sp>
        <p:nvSpPr>
          <p:cNvPr id="69" name="Google Shape;591;p25"/>
          <p:cNvSpPr/>
          <p:nvPr/>
        </p:nvSpPr>
        <p:spPr>
          <a:xfrm>
            <a:off x="4939734" y="1861804"/>
            <a:ext cx="114604" cy="100898"/>
          </a:xfrm>
          <a:prstGeom prst="ellipse">
            <a:avLst/>
          </a:prstGeom>
          <a:solidFill>
            <a:srgbClr val="AFF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Google Shape;596;p25"/>
          <p:cNvSpPr/>
          <p:nvPr/>
        </p:nvSpPr>
        <p:spPr>
          <a:xfrm>
            <a:off x="5101463" y="3873379"/>
            <a:ext cx="114604" cy="100898"/>
          </a:xfrm>
          <a:prstGeom prst="ellipse">
            <a:avLst/>
          </a:prstGeom>
          <a:solidFill>
            <a:srgbClr val="F45E5E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Google Shape;599;p25"/>
          <p:cNvSpPr/>
          <p:nvPr/>
        </p:nvSpPr>
        <p:spPr>
          <a:xfrm rot="5400000">
            <a:off x="5211891" y="2044612"/>
            <a:ext cx="656100" cy="6561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947" y="2646259"/>
            <a:ext cx="759275" cy="66846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995064" y="319601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2640091" y="319688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</a:p>
        </p:txBody>
      </p:sp>
      <p:sp>
        <p:nvSpPr>
          <p:cNvPr id="57" name="文字方塊 56"/>
          <p:cNvSpPr txBox="1"/>
          <p:nvPr/>
        </p:nvSpPr>
        <p:spPr>
          <a:xfrm>
            <a:off x="3839530" y="145986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205814" y="797255"/>
            <a:ext cx="2856587" cy="1834296"/>
            <a:chOff x="-501536" y="777630"/>
            <a:chExt cx="2856587" cy="1834296"/>
          </a:xfrm>
        </p:grpSpPr>
        <p:pic>
          <p:nvPicPr>
            <p:cNvPr id="67" name="圖片 6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734" y="1347938"/>
              <a:ext cx="2002271" cy="12639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文字方塊 14"/>
            <p:cNvSpPr txBox="1"/>
            <p:nvPr/>
          </p:nvSpPr>
          <p:spPr>
            <a:xfrm>
              <a:off x="-501536" y="777630"/>
              <a:ext cx="2856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彈性桌椅配置</a:t>
              </a:r>
              <a:endParaRPr lang="en-US" altLang="zh-TW" sz="2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分組討論</a:t>
              </a:r>
              <a:r>
                <a:rPr lang="en-US" altLang="zh-TW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傳統講授</a:t>
              </a:r>
              <a:endPara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-169217" y="2897025"/>
            <a:ext cx="2970795" cy="1890208"/>
            <a:chOff x="-180045" y="3399482"/>
            <a:chExt cx="3961060" cy="2520277"/>
          </a:xfrm>
        </p:grpSpPr>
        <p:pic>
          <p:nvPicPr>
            <p:cNvPr id="77" name="圖片 7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461" y="4234959"/>
              <a:ext cx="2671200" cy="1684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6" name="文字方塊 45"/>
            <p:cNvSpPr txBox="1"/>
            <p:nvPr/>
          </p:nvSpPr>
          <p:spPr>
            <a:xfrm>
              <a:off x="-180045" y="3399482"/>
              <a:ext cx="396106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即時互動</a:t>
              </a:r>
              <a:endParaRPr lang="en-US" altLang="zh-TW" sz="2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手機</a:t>
              </a:r>
              <a:r>
                <a:rPr lang="en-US" altLang="zh-TW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平板畫面同步投影</a:t>
              </a:r>
              <a:endPara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6138442" y="2865466"/>
            <a:ext cx="2856587" cy="1907583"/>
            <a:chOff x="270551" y="780398"/>
            <a:chExt cx="2856587" cy="1907583"/>
          </a:xfrm>
        </p:grpSpPr>
        <p:pic>
          <p:nvPicPr>
            <p:cNvPr id="62" name="圖片 61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155" y="1424381"/>
              <a:ext cx="2003400" cy="1263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文字方塊 46"/>
            <p:cNvSpPr txBox="1"/>
            <p:nvPr/>
          </p:nvSpPr>
          <p:spPr>
            <a:xfrm>
              <a:off x="270551" y="780398"/>
              <a:ext cx="2856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4K</a:t>
              </a:r>
              <a:r>
                <a:rPr lang="zh-TW" altLang="en-US" sz="20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投影</a:t>
              </a:r>
              <a:r>
                <a:rPr lang="en-US" altLang="zh-TW" sz="20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+11.2</a:t>
              </a:r>
              <a:r>
                <a:rPr lang="zh-TW" altLang="en-US" sz="20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聲道</a:t>
              </a:r>
              <a:endParaRPr lang="en-US" altLang="zh-TW" sz="2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VR/AR</a:t>
              </a:r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專案課程</a:t>
              </a:r>
              <a:endPara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346539" y="755871"/>
            <a:ext cx="3550106" cy="1875680"/>
            <a:chOff x="7297484" y="1041860"/>
            <a:chExt cx="4733475" cy="2500906"/>
          </a:xfrm>
        </p:grpSpPr>
        <p:pic>
          <p:nvPicPr>
            <p:cNvPr id="65" name="圖片 64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6032" y="1857966"/>
              <a:ext cx="2671200" cy="1684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1" name="文字方塊 50"/>
            <p:cNvSpPr txBox="1"/>
            <p:nvPr/>
          </p:nvSpPr>
          <p:spPr>
            <a:xfrm>
              <a:off x="7297484" y="1041860"/>
              <a:ext cx="473347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多元教學設施</a:t>
              </a:r>
              <a:endParaRPr lang="en-US" altLang="zh-TW" sz="2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手寫投影</a:t>
              </a:r>
              <a:r>
                <a:rPr lang="en-US" altLang="zh-TW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無灰電子黑板</a:t>
              </a:r>
              <a:r>
                <a:rPr lang="en-US" altLang="zh-TW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600" b="1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環繞白板</a:t>
              </a:r>
              <a:endPara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02" name="Google Shape;602;p25"/>
          <p:cNvSpPr/>
          <p:nvPr/>
        </p:nvSpPr>
        <p:spPr>
          <a:xfrm>
            <a:off x="4050130" y="3809666"/>
            <a:ext cx="656114" cy="6561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4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73451" y="2083109"/>
            <a:ext cx="551766" cy="55176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558" y="3825283"/>
            <a:ext cx="608043" cy="60804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25153" y="2034489"/>
            <a:ext cx="617356" cy="6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21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63" y="845100"/>
            <a:ext cx="3583173" cy="358317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獎學措施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532;p21"/>
          <p:cNvSpPr txBox="1">
            <a:spLocks/>
          </p:cNvSpPr>
          <p:nvPr/>
        </p:nvSpPr>
        <p:spPr>
          <a:xfrm>
            <a:off x="3086509" y="1328116"/>
            <a:ext cx="1473919" cy="5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書香獎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Scholarshi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388" y="1403477"/>
            <a:ext cx="3604202" cy="2399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7391307" y="4818937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95959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dirty="0">
                <a:solidFill>
                  <a:srgbClr val="337AB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Nick </a:t>
            </a:r>
            <a:r>
              <a:rPr lang="en-US" altLang="zh-TW" dirty="0" err="1">
                <a:solidFill>
                  <a:srgbClr val="337AB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Youngson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532;p21"/>
          <p:cNvSpPr txBox="1">
            <a:spLocks/>
          </p:cNvSpPr>
          <p:nvPr/>
        </p:nvSpPr>
        <p:spPr>
          <a:xfrm>
            <a:off x="1098117" y="1972892"/>
            <a:ext cx="2106468" cy="5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五年學碩獎勵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532;p21"/>
          <p:cNvSpPr txBox="1">
            <a:spLocks/>
          </p:cNvSpPr>
          <p:nvPr/>
        </p:nvSpPr>
        <p:spPr>
          <a:xfrm>
            <a:off x="733828" y="1129625"/>
            <a:ext cx="2106468" cy="5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七年學碩博獎勵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532;p21"/>
          <p:cNvSpPr txBox="1">
            <a:spLocks/>
          </p:cNvSpPr>
          <p:nvPr/>
        </p:nvSpPr>
        <p:spPr>
          <a:xfrm>
            <a:off x="3216157" y="1946344"/>
            <a:ext cx="1961068" cy="57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菁英博士生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532;p21"/>
          <p:cNvSpPr txBox="1">
            <a:spLocks/>
          </p:cNvSpPr>
          <p:nvPr/>
        </p:nvSpPr>
        <p:spPr>
          <a:xfrm>
            <a:off x="253248" y="3384815"/>
            <a:ext cx="4392687" cy="60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張道源講座紀念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獎學金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532;p21"/>
          <p:cNvSpPr txBox="1">
            <a:spLocks/>
          </p:cNvSpPr>
          <p:nvPr/>
        </p:nvSpPr>
        <p:spPr>
          <a:xfrm>
            <a:off x="1544627" y="2875909"/>
            <a:ext cx="3539434" cy="5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日月光集團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獎學金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-4~6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Google Shape;532;p21"/>
          <p:cNvSpPr txBox="1">
            <a:spLocks/>
          </p:cNvSpPr>
          <p:nvPr/>
        </p:nvSpPr>
        <p:spPr>
          <a:xfrm>
            <a:off x="548472" y="626254"/>
            <a:ext cx="3802237" cy="5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優秀學生入學獎學金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Google Shape;532;p21"/>
          <p:cNvSpPr txBox="1">
            <a:spLocks/>
          </p:cNvSpPr>
          <p:nvPr/>
        </p:nvSpPr>
        <p:spPr>
          <a:xfrm>
            <a:off x="13052" y="1587733"/>
            <a:ext cx="4239150" cy="5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大專生參與專題計畫獎勵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Google Shape;532;p21"/>
          <p:cNvSpPr txBox="1">
            <a:spLocks/>
          </p:cNvSpPr>
          <p:nvPr/>
        </p:nvSpPr>
        <p:spPr>
          <a:xfrm>
            <a:off x="2098722" y="3894925"/>
            <a:ext cx="3539434" cy="5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華立集團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獎學金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-18~36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Google Shape;532;p21"/>
          <p:cNvSpPr txBox="1">
            <a:spLocks/>
          </p:cNvSpPr>
          <p:nvPr/>
        </p:nvSpPr>
        <p:spPr>
          <a:xfrm>
            <a:off x="444012" y="2393127"/>
            <a:ext cx="4392687" cy="151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葉公節教授紀念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獎學金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-5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31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7"/>
          <p:cNvSpPr txBox="1">
            <a:spLocks noGrp="1"/>
          </p:cNvSpPr>
          <p:nvPr>
            <p:ph type="title"/>
          </p:nvPr>
        </p:nvSpPr>
        <p:spPr>
          <a:xfrm>
            <a:off x="1047750" y="245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國際合作學校</a:t>
            </a:r>
            <a:endParaRPr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2" name="Google Shape;662;p27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fld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532;p21"/>
          <p:cNvSpPr txBox="1">
            <a:spLocks/>
          </p:cNvSpPr>
          <p:nvPr/>
        </p:nvSpPr>
        <p:spPr>
          <a:xfrm>
            <a:off x="2224345" y="740325"/>
            <a:ext cx="4643410" cy="135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美國加州大學聖地牙哥分校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,UCSD</a:t>
            </a:r>
          </a:p>
          <a:p>
            <a:pPr marL="0" indent="0" algn="ctr"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定期舉行雙邊交流研討會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學生暑期進修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T:\0全球學術中心\★雅文\2016 NSYSU-UCSD Research Symposium\2016中山UCSD活動照片\研發處電子報\IMG_599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035" y="1855536"/>
            <a:ext cx="4360725" cy="267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31" y="24525"/>
            <a:ext cx="1960880" cy="196088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444" y="2049813"/>
            <a:ext cx="3534621" cy="228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4" name="Google Shape;654;p27"/>
          <p:cNvSpPr txBox="1">
            <a:spLocks noGrp="1"/>
          </p:cNvSpPr>
          <p:nvPr>
            <p:ph type="title"/>
          </p:nvPr>
        </p:nvSpPr>
        <p:spPr>
          <a:xfrm>
            <a:off x="1047750" y="245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國際化學習環境</a:t>
            </a:r>
            <a:endParaRPr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31" y="24525"/>
            <a:ext cx="1960880" cy="19608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23871" y="84702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姊妹校</a:t>
            </a:r>
            <a:endParaRPr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全球共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多所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63483" y="850287"/>
            <a:ext cx="20313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交換學生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協議</a:t>
            </a:r>
            <a:endParaRPr lang="en-US" altLang="zh-TW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141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58843" y="183956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跨國雙聯學位</a:t>
            </a:r>
            <a:endParaRPr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3+2(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碩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、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1+1 (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碩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碩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)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30843" y="1849593"/>
            <a:ext cx="235032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國外短期研修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密集授課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企業參訪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8395" y="1896099"/>
            <a:ext cx="166744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外籍學生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700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多位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63775" y="3180206"/>
            <a:ext cx="14670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外籍教師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全英語課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4130130.jpeg"/>
          <p:cNvPicPr>
            <a:picLocks noChangeAspect="1"/>
          </p:cNvPicPr>
          <p:nvPr/>
        </p:nvPicPr>
        <p:blipFill>
          <a:blip r:embed="rId4" cstate="print">
            <a:extLst/>
          </a:blip>
          <a:srcRect l="27569" t="21568" r="39093" b="33985"/>
          <a:stretch>
            <a:fillRect/>
          </a:stretch>
        </p:blipFill>
        <p:spPr>
          <a:xfrm>
            <a:off x="392682" y="2576630"/>
            <a:ext cx="194429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DSC02250.jpeg"/>
          <p:cNvPicPr>
            <a:picLocks noChangeAspect="1"/>
          </p:cNvPicPr>
          <p:nvPr/>
        </p:nvPicPr>
        <p:blipFill>
          <a:blip r:embed="rId5" cstate="print">
            <a:extLst/>
          </a:blip>
          <a:srcRect l="12090" t="883" r="14624" b="1406"/>
          <a:stretch>
            <a:fillRect/>
          </a:stretch>
        </p:blipFill>
        <p:spPr>
          <a:xfrm>
            <a:off x="6907723" y="2599854"/>
            <a:ext cx="1996565" cy="199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DSC06688.jpeg"/>
          <p:cNvPicPr>
            <a:picLocks noChangeAspect="1"/>
          </p:cNvPicPr>
          <p:nvPr/>
        </p:nvPicPr>
        <p:blipFill>
          <a:blip r:embed="rId6" cstate="print">
            <a:extLst/>
          </a:blip>
          <a:srcRect l="38769" t="23551" r="9899" b="8010"/>
          <a:stretch>
            <a:fillRect/>
          </a:stretch>
        </p:blipFill>
        <p:spPr>
          <a:xfrm>
            <a:off x="2750056" y="2648630"/>
            <a:ext cx="1872295" cy="187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4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 txBox="1">
            <a:spLocks noGrp="1"/>
          </p:cNvSpPr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學生在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endParaRPr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8" name="Google Shape;488;p16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fld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36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國內競賽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417386" y="3239400"/>
            <a:ext cx="4698722" cy="984885"/>
            <a:chOff x="255473" y="819674"/>
            <a:chExt cx="4698722" cy="98488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86" y="845100"/>
              <a:ext cx="436239" cy="43623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923925" y="819674"/>
              <a:ext cx="403027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台電高壓</a:t>
              </a:r>
              <a:r>
                <a:rPr lang="en-US" altLang="zh-TW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AMI</a:t>
              </a:r>
              <a:r>
                <a:rPr lang="zh-TW" altLang="en-US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電力資料創意應用競賽</a:t>
              </a:r>
              <a:endParaRPr lang="en-US" altLang="zh-TW" sz="1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「校園組金獎」</a:t>
              </a:r>
              <a:r>
                <a:rPr lang="en-US" altLang="zh-TW" sz="18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8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55473" y="1466005"/>
              <a:ext cx="46987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0" indent="0">
                <a:buNone/>
              </a:pPr>
              <a:r>
                <a:rPr lang="zh-TW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電機系盧育暘</a:t>
              </a:r>
              <a:r>
                <a:rPr lang="zh-TW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Sans Pro" panose="02020500000000000000" charset="0"/>
                  <a:ea typeface="微軟正黑體" panose="020B0604030504040204" pitchFamily="34" charset="-120"/>
                </a:rPr>
                <a:t>、黃山璞、許元禹、蔡孟霖、林憶全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525387" y="1422220"/>
            <a:ext cx="3573636" cy="660570"/>
            <a:chOff x="487686" y="819674"/>
            <a:chExt cx="3573636" cy="660570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86" y="845100"/>
              <a:ext cx="436239" cy="436239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923925" y="819674"/>
              <a:ext cx="31373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105</a:t>
              </a:r>
              <a:r>
                <a:rPr lang="zh-TW" altLang="en-US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年科技部「研究創作獎」</a:t>
              </a:r>
              <a:r>
                <a:rPr lang="en-US" altLang="zh-TW" sz="18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8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497044" y="1141690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0" indent="0" algn="r">
                <a:buNone/>
              </a:pPr>
              <a:r>
                <a:rPr lang="zh-TW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光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</a:t>
              </a:r>
              <a:r>
                <a:rPr lang="zh-TW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系曾達幸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7" name="Picture 6" descr="D:\9_學生與家長通訊\23\pics\科研創作獎\中山光電曾達幸(右)與洪勇智指導教授合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18" y="844101"/>
            <a:ext cx="1450345" cy="181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9_學生與家長通訊\22\pics\電力得獎\電機系碩一生林憶全、碩二生盧育暘、蔡孟霖，碩一生許元禹及黃山璞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3" y="2929906"/>
            <a:ext cx="2557347" cy="168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國際競賽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114361" y="845100"/>
            <a:ext cx="8173697" cy="661720"/>
            <a:chOff x="-1250725" y="1022583"/>
            <a:chExt cx="6905652" cy="66172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50725" y="1135323"/>
              <a:ext cx="436239" cy="43623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814486" y="1022583"/>
              <a:ext cx="6469413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Bef>
                  <a:spcPct val="10000"/>
                </a:spcBef>
                <a:buClr>
                  <a:srgbClr val="002244"/>
                </a:buClr>
                <a:buSzPts val="2800"/>
              </a:pPr>
              <a:r>
                <a:rPr lang="en-US" altLang="zh-TW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2018</a:t>
              </a:r>
              <a:r>
                <a:rPr lang="zh-TW" altLang="en-US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全球</a:t>
              </a:r>
              <a:r>
                <a:rPr lang="en-US" altLang="zh-TW" sz="1800" b="1" dirty="0" err="1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Fishackathon</a:t>
              </a:r>
              <a:r>
                <a:rPr lang="zh-TW" altLang="en-US" sz="18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魚客</a:t>
              </a:r>
              <a:r>
                <a:rPr lang="zh-TW" altLang="en-US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松</a:t>
              </a:r>
              <a:r>
                <a:rPr lang="en-US" altLang="zh-TW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亞軍、</a:t>
              </a:r>
              <a:r>
                <a:rPr lang="zh-TW" altLang="en-US" sz="1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養殖漁業</a:t>
              </a:r>
              <a:r>
                <a:rPr lang="zh-TW" altLang="en-US" sz="1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創新獎、遠洋漁業創新</a:t>
              </a:r>
              <a:r>
                <a:rPr lang="zh-TW" altLang="en-US" sz="1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獎</a:t>
              </a:r>
              <a:endParaRPr lang="zh-TW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4" y="1773515"/>
            <a:ext cx="3692434" cy="246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30" y="1773515"/>
            <a:ext cx="3718561" cy="246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36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學生創業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5261" y="168782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五篇核心發明專利</a:t>
            </a:r>
            <a:endParaRPr lang="zh-TW" altLang="en-US" sz="18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41326" y="748756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高透視</a:t>
            </a:r>
          </a:p>
        </p:txBody>
      </p:sp>
      <p:sp>
        <p:nvSpPr>
          <p:cNvPr id="9" name="Google Shape;532;p21"/>
          <p:cNvSpPr txBox="1">
            <a:spLocks noGrp="1"/>
          </p:cNvSpPr>
          <p:nvPr>
            <p:ph type="body" idx="1"/>
          </p:nvPr>
        </p:nvSpPr>
        <p:spPr>
          <a:xfrm>
            <a:off x="5266964" y="1941635"/>
            <a:ext cx="3408900" cy="519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多功能智慧窗戶薄膜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707;p31"/>
          <p:cNvSpPr/>
          <p:nvPr/>
        </p:nvSpPr>
        <p:spPr>
          <a:xfrm>
            <a:off x="248495" y="1139158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1837" y="113915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李承璋、曾衡逸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524" y="2409776"/>
            <a:ext cx="2933971" cy="1955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935" y="1087310"/>
            <a:ext cx="5473065" cy="99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矩形 25"/>
          <p:cNvSpPr/>
          <p:nvPr/>
        </p:nvSpPr>
        <p:spPr>
          <a:xfrm>
            <a:off x="5271760" y="748756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隔熱吸收</a:t>
            </a:r>
          </a:p>
        </p:txBody>
      </p:sp>
      <p:sp>
        <p:nvSpPr>
          <p:cNvPr id="27" name="矩形 26"/>
          <p:cNvSpPr/>
          <p:nvPr/>
        </p:nvSpPr>
        <p:spPr>
          <a:xfrm>
            <a:off x="6536510" y="748756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隱私保護</a:t>
            </a:r>
          </a:p>
        </p:txBody>
      </p:sp>
      <p:sp>
        <p:nvSpPr>
          <p:cNvPr id="28" name="矩形 27"/>
          <p:cNvSpPr/>
          <p:nvPr/>
        </p:nvSpPr>
        <p:spPr>
          <a:xfrm>
            <a:off x="7927395" y="740222"/>
            <a:ext cx="1258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影像顯示</a:t>
            </a:r>
          </a:p>
        </p:txBody>
      </p:sp>
      <p:sp>
        <p:nvSpPr>
          <p:cNvPr id="32" name="矩形 31"/>
          <p:cNvSpPr/>
          <p:nvPr/>
        </p:nvSpPr>
        <p:spPr>
          <a:xfrm>
            <a:off x="680053" y="2187199"/>
            <a:ext cx="35878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 </a:t>
            </a:r>
            <a:r>
              <a:rPr lang="zh-TW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全國智慧顯示與觸控展覽會</a:t>
            </a:r>
            <a:endParaRPr lang="en-US" altLang="zh-TW" sz="1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Touch Taiwan Innovation zone</a:t>
            </a:r>
          </a:p>
          <a:p>
            <a:r>
              <a:rPr lang="zh-TW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「最佳創意獎」</a:t>
            </a:r>
            <a: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94964" y="30900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 </a:t>
            </a:r>
            <a:r>
              <a:rPr lang="zh-TW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科技部創新創業激勵計畫</a:t>
            </a:r>
            <a:endParaRPr lang="en-US" altLang="zh-TW" sz="1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「創業傑出獎」</a:t>
            </a: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1" y="2263059"/>
            <a:ext cx="436239" cy="436239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1" y="3169407"/>
            <a:ext cx="436239" cy="436239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5" y="1705775"/>
            <a:ext cx="372776" cy="37277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94964" y="37526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 </a:t>
            </a:r>
            <a:r>
              <a:rPr lang="zh-TW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光寶創新獎</a:t>
            </a:r>
            <a:endParaRPr lang="en-US" altLang="zh-TW" sz="1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「技術組金牌」</a:t>
            </a:r>
            <a:endParaRPr lang="zh-TW" altLang="en-US" sz="1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1" y="3832053"/>
            <a:ext cx="436239" cy="4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850" y="0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組織架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8" y="715800"/>
            <a:ext cx="6389476" cy="35949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28620" y="1900630"/>
            <a:ext cx="2678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endParaRPr lang="en-US" altLang="zh-TW" sz="2800" b="1" dirty="0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獨立所</a:t>
            </a:r>
            <a:endParaRPr lang="en-US" altLang="zh-TW" sz="2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國際學位學程</a:t>
            </a:r>
            <a:endParaRPr lang="en-US" altLang="zh-TW" sz="2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76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 txBox="1">
            <a:spLocks noGrp="1"/>
          </p:cNvSpPr>
          <p:nvPr>
            <p:ph type="ctrTitle"/>
          </p:nvPr>
        </p:nvSpPr>
        <p:spPr>
          <a:xfrm>
            <a:off x="1468073" y="3031150"/>
            <a:ext cx="6055877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學生未來發展</a:t>
            </a:r>
            <a:endParaRPr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8" name="Google Shape;488;p16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fld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89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九成以上繼續升學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64" y="1124150"/>
            <a:ext cx="2931885" cy="2931885"/>
          </a:xfrm>
          <a:prstGeom prst="rect">
            <a:avLst/>
          </a:prstGeom>
        </p:spPr>
      </p:pic>
      <p:sp>
        <p:nvSpPr>
          <p:cNvPr id="16" name="Google Shape;532;p21"/>
          <p:cNvSpPr txBox="1">
            <a:spLocks/>
          </p:cNvSpPr>
          <p:nvPr/>
        </p:nvSpPr>
        <p:spPr>
          <a:xfrm>
            <a:off x="3755149" y="1422492"/>
            <a:ext cx="4643410" cy="135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五年學碩</a:t>
            </a:r>
            <a:endParaRPr lang="en-US" altLang="zh-TW" sz="32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2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七年學碩博</a:t>
            </a:r>
            <a:endParaRPr lang="en-US" altLang="zh-TW" sz="32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2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國內研究所</a:t>
            </a:r>
            <a:endParaRPr lang="en-US" altLang="zh-TW" sz="32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2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國外研究所</a:t>
            </a:r>
            <a:endParaRPr lang="en-US" altLang="zh-TW" sz="32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27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</a:t>
            </a: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44" y="1367922"/>
            <a:ext cx="3676160" cy="2496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Google Shape;532;p21"/>
          <p:cNvSpPr txBox="1">
            <a:spLocks noGrp="1"/>
          </p:cNvSpPr>
          <p:nvPr>
            <p:ph type="body" idx="1"/>
          </p:nvPr>
        </p:nvSpPr>
        <p:spPr>
          <a:xfrm>
            <a:off x="-276405" y="818421"/>
            <a:ext cx="3307364" cy="141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r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台積電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、聯電、日月光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Google Shape;532;p21"/>
          <p:cNvSpPr txBox="1">
            <a:spLocks/>
          </p:cNvSpPr>
          <p:nvPr/>
        </p:nvSpPr>
        <p:spPr>
          <a:xfrm>
            <a:off x="815296" y="3348533"/>
            <a:ext cx="264244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光電產業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群創、友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</a:t>
            </a: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光寶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Google Shape;532;p21"/>
          <p:cNvSpPr txBox="1">
            <a:spLocks/>
          </p:cNvSpPr>
          <p:nvPr/>
        </p:nvSpPr>
        <p:spPr>
          <a:xfrm>
            <a:off x="-579757" y="2249976"/>
            <a:ext cx="3013089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>
              <a:buNone/>
            </a:pP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設計產業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聯發科</a:t>
            </a:r>
            <a:endParaRPr lang="en-US" altLang="zh-TW" sz="2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Google Shape;532;p21"/>
          <p:cNvSpPr txBox="1">
            <a:spLocks/>
          </p:cNvSpPr>
          <p:nvPr/>
        </p:nvSpPr>
        <p:spPr>
          <a:xfrm>
            <a:off x="5994827" y="815443"/>
            <a:ext cx="3145187" cy="1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台電、中華電、中鋼、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台塑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532;p21"/>
          <p:cNvSpPr txBox="1">
            <a:spLocks/>
          </p:cNvSpPr>
          <p:nvPr/>
        </p:nvSpPr>
        <p:spPr>
          <a:xfrm>
            <a:off x="6411116" y="2240543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資訊產業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中冠資訊</a:t>
            </a:r>
          </a:p>
        </p:txBody>
      </p:sp>
      <p:sp>
        <p:nvSpPr>
          <p:cNvPr id="20" name="Google Shape;532;p21"/>
          <p:cNvSpPr txBox="1">
            <a:spLocks/>
          </p:cNvSpPr>
          <p:nvPr/>
        </p:nvSpPr>
        <p:spPr>
          <a:xfrm>
            <a:off x="5596620" y="3414325"/>
            <a:ext cx="2771116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電子硬體產業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康舒科技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、仁寶、華碩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5930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</a:t>
            </a: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2" y="1368057"/>
            <a:ext cx="3744685" cy="2496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532;p21"/>
          <p:cNvSpPr txBox="1">
            <a:spLocks noGrp="1"/>
          </p:cNvSpPr>
          <p:nvPr>
            <p:ph type="body" idx="1"/>
          </p:nvPr>
        </p:nvSpPr>
        <p:spPr>
          <a:xfrm>
            <a:off x="6063739" y="971232"/>
            <a:ext cx="3713571" cy="141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微電子產業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台積電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、聯電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、日月光</a:t>
            </a:r>
            <a:endParaRPr sz="1800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Google Shape;532;p21"/>
          <p:cNvSpPr txBox="1">
            <a:spLocks/>
          </p:cNvSpPr>
          <p:nvPr/>
        </p:nvSpPr>
        <p:spPr>
          <a:xfrm>
            <a:off x="-1273618" y="2128351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顯示器產業</a:t>
            </a:r>
          </a:p>
          <a:p>
            <a:pPr marL="0" indent="0" algn="r">
              <a:buFont typeface="Source Sans Pro"/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友達、群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endParaRPr lang="zh-TW" altLang="en-US" sz="1800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532;p21"/>
          <p:cNvSpPr txBox="1">
            <a:spLocks/>
          </p:cNvSpPr>
          <p:nvPr/>
        </p:nvSpPr>
        <p:spPr>
          <a:xfrm>
            <a:off x="1293246" y="3301322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台塑</a:t>
            </a: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、中鋼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、金屬中心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532;p21"/>
          <p:cNvSpPr txBox="1">
            <a:spLocks/>
          </p:cNvSpPr>
          <p:nvPr/>
        </p:nvSpPr>
        <p:spPr>
          <a:xfrm>
            <a:off x="-891498" y="989046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>
              <a:buFont typeface="Source Sans Pro"/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國防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buFont typeface="Source Sans Pro"/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中科院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532;p21"/>
          <p:cNvSpPr txBox="1">
            <a:spLocks/>
          </p:cNvSpPr>
          <p:nvPr/>
        </p:nvSpPr>
        <p:spPr>
          <a:xfrm>
            <a:off x="6294567" y="2713636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光陽機車</a:t>
            </a:r>
            <a:endParaRPr lang="en-US" altLang="zh-TW" b="1" dirty="0" smtClean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巨大機械</a:t>
            </a:r>
            <a:r>
              <a:rPr lang="en-US" altLang="zh-TW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捷安特</a:t>
            </a:r>
            <a:r>
              <a:rPr lang="en-US" altLang="zh-TW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1026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資工</a:t>
            </a: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2" y="1368057"/>
            <a:ext cx="3744685" cy="2496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532;p21"/>
          <p:cNvSpPr txBox="1">
            <a:spLocks noGrp="1"/>
          </p:cNvSpPr>
          <p:nvPr>
            <p:ph type="body" idx="1"/>
          </p:nvPr>
        </p:nvSpPr>
        <p:spPr>
          <a:xfrm>
            <a:off x="-397524" y="1040763"/>
            <a:ext cx="3307364" cy="141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半導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r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台積電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、聯發科、威盛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Google Shape;532;p21"/>
          <p:cNvSpPr txBox="1">
            <a:spLocks/>
          </p:cNvSpPr>
          <p:nvPr/>
        </p:nvSpPr>
        <p:spPr>
          <a:xfrm>
            <a:off x="6082416" y="845100"/>
            <a:ext cx="3225547" cy="1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網路通訊產業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中華電信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、友訊科技、智邦、臺灣大哥大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532;p21"/>
          <p:cNvSpPr txBox="1">
            <a:spLocks/>
          </p:cNvSpPr>
          <p:nvPr/>
        </p:nvSpPr>
        <p:spPr>
          <a:xfrm>
            <a:off x="5810961" y="3365800"/>
            <a:ext cx="3431012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設計產業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聯詠、瑞昱、奇景、立錡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532;p21"/>
          <p:cNvSpPr txBox="1">
            <a:spLocks/>
          </p:cNvSpPr>
          <p:nvPr/>
        </p:nvSpPr>
        <p:spPr>
          <a:xfrm>
            <a:off x="6292946" y="2161149"/>
            <a:ext cx="264244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手機產業</a:t>
            </a: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華碩、</a:t>
            </a:r>
            <a:r>
              <a:rPr lang="en-US" altLang="zh-TW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HTC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、蘋果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Google Shape;532;p21"/>
          <p:cNvSpPr txBox="1">
            <a:spLocks/>
          </p:cNvSpPr>
          <p:nvPr/>
        </p:nvSpPr>
        <p:spPr>
          <a:xfrm>
            <a:off x="506723" y="2867087"/>
            <a:ext cx="264244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數位內容產業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智崴、智冠、遊戲橘子、傳奇網路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7076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</a:t>
            </a: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882" y="1367922"/>
            <a:ext cx="3744685" cy="2496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532;p21"/>
          <p:cNvSpPr txBox="1">
            <a:spLocks noGrp="1"/>
          </p:cNvSpPr>
          <p:nvPr>
            <p:ph type="body" idx="1"/>
          </p:nvPr>
        </p:nvSpPr>
        <p:spPr>
          <a:xfrm>
            <a:off x="6106137" y="1281583"/>
            <a:ext cx="3713571" cy="141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微電子產業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台積電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、聯電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Source Sans Pro" panose="02020500000000000000" charset="0"/>
                <a:ea typeface="微軟正黑體" panose="020B0604030504040204" pitchFamily="34" charset="-120"/>
              </a:rPr>
              <a:t>、日月光</a:t>
            </a:r>
            <a:endParaRPr sz="1800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532;p21"/>
          <p:cNvSpPr txBox="1">
            <a:spLocks/>
          </p:cNvSpPr>
          <p:nvPr/>
        </p:nvSpPr>
        <p:spPr>
          <a:xfrm>
            <a:off x="-1132575" y="2879293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顯示器產業</a:t>
            </a:r>
          </a:p>
          <a:p>
            <a:pPr marL="0" indent="0" algn="r">
              <a:buFont typeface="Source Sans Pro"/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友達、群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endParaRPr lang="zh-TW" altLang="en-US" sz="1800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Google Shape;532;p21"/>
          <p:cNvSpPr txBox="1">
            <a:spLocks/>
          </p:cNvSpPr>
          <p:nvPr/>
        </p:nvSpPr>
        <p:spPr>
          <a:xfrm>
            <a:off x="6179964" y="2933747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台塑</a:t>
            </a: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、中鋼</a:t>
            </a: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、金屬中心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532;p21"/>
          <p:cNvSpPr txBox="1">
            <a:spLocks/>
          </p:cNvSpPr>
          <p:nvPr/>
        </p:nvSpPr>
        <p:spPr>
          <a:xfrm>
            <a:off x="1313948" y="1173553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國防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Source Sans Pro"/>
              <a:buNone/>
            </a:pPr>
            <a:r>
              <a:rPr lang="zh-TW" altLang="en-US" b="1" dirty="0" smtClean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中科院</a:t>
            </a:r>
            <a:endParaRPr lang="zh-TW" altLang="en-US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8267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光電</a:t>
            </a: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2" y="1368057"/>
            <a:ext cx="3744685" cy="2496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532;p21"/>
          <p:cNvSpPr txBox="1">
            <a:spLocks noGrp="1"/>
          </p:cNvSpPr>
          <p:nvPr>
            <p:ph type="body" idx="1"/>
          </p:nvPr>
        </p:nvSpPr>
        <p:spPr>
          <a:xfrm>
            <a:off x="-297464" y="775800"/>
            <a:ext cx="3713571" cy="141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微電子產業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r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台積電、台達電、鴻海</a:t>
            </a:r>
            <a:endParaRPr sz="1800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532;p21"/>
          <p:cNvSpPr txBox="1">
            <a:spLocks/>
          </p:cNvSpPr>
          <p:nvPr/>
        </p:nvSpPr>
        <p:spPr>
          <a:xfrm>
            <a:off x="-1163689" y="2128237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顯示器產業</a:t>
            </a:r>
          </a:p>
          <a:p>
            <a:pPr marL="0" indent="0" algn="r">
              <a:buFont typeface="Source Sans Pro"/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友達、群創、瑞儀</a:t>
            </a:r>
            <a:endParaRPr lang="zh-TW" altLang="en-US" sz="1800" b="1" dirty="0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Google Shape;532;p21"/>
          <p:cNvSpPr txBox="1">
            <a:spLocks/>
          </p:cNvSpPr>
          <p:nvPr/>
        </p:nvSpPr>
        <p:spPr>
          <a:xfrm>
            <a:off x="-278089" y="3411374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能源產業</a:t>
            </a:r>
          </a:p>
          <a:p>
            <a:pPr marL="0" indent="0" algn="r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新日光、中美晶、茂迪、昇陽</a:t>
            </a:r>
          </a:p>
        </p:txBody>
      </p:sp>
      <p:sp>
        <p:nvSpPr>
          <p:cNvPr id="12" name="Google Shape;532;p21"/>
          <p:cNvSpPr txBox="1">
            <a:spLocks/>
          </p:cNvSpPr>
          <p:nvPr/>
        </p:nvSpPr>
        <p:spPr>
          <a:xfrm>
            <a:off x="5865648" y="775799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照明產業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晶電、億光、光寶</a:t>
            </a:r>
          </a:p>
        </p:txBody>
      </p:sp>
      <p:sp>
        <p:nvSpPr>
          <p:cNvPr id="13" name="Google Shape;532;p21"/>
          <p:cNvSpPr txBox="1">
            <a:spLocks/>
          </p:cNvSpPr>
          <p:nvPr/>
        </p:nvSpPr>
        <p:spPr>
          <a:xfrm>
            <a:off x="6294567" y="2128237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光通訊產業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鴻海、聯亞、波若威</a:t>
            </a:r>
          </a:p>
        </p:txBody>
      </p:sp>
      <p:sp>
        <p:nvSpPr>
          <p:cNvPr id="14" name="Google Shape;532;p21"/>
          <p:cNvSpPr txBox="1">
            <a:spLocks/>
          </p:cNvSpPr>
          <p:nvPr/>
        </p:nvSpPr>
        <p:spPr>
          <a:xfrm>
            <a:off x="5672538" y="3411891"/>
            <a:ext cx="3713571" cy="14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光學系統產業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chemeClr val="tx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鴻海、大立光、亞光</a:t>
            </a:r>
          </a:p>
        </p:txBody>
      </p:sp>
    </p:spTree>
    <p:extLst>
      <p:ext uri="{BB962C8B-B14F-4D97-AF65-F5344CB8AC3E}">
        <p14:creationId xmlns:p14="http://schemas.microsoft.com/office/powerpoint/2010/main" val="40661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"/>
          <p:cNvSpPr txBox="1">
            <a:spLocks noGrp="1"/>
          </p:cNvSpPr>
          <p:nvPr>
            <p:ph type="ctrTitle" idx="4294967295"/>
          </p:nvPr>
        </p:nvSpPr>
        <p:spPr>
          <a:xfrm>
            <a:off x="685800" y="2754917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人脈是你未來的資產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8" name="Google Shape;508;p19"/>
          <p:cNvGrpSpPr/>
          <p:nvPr/>
        </p:nvGrpSpPr>
        <p:grpSpPr>
          <a:xfrm>
            <a:off x="4146170" y="640688"/>
            <a:ext cx="1166508" cy="1166538"/>
            <a:chOff x="6654650" y="3665275"/>
            <a:chExt cx="409100" cy="409125"/>
          </a:xfrm>
        </p:grpSpPr>
        <p:sp>
          <p:nvSpPr>
            <p:cNvPr id="509" name="Google Shape;509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11" name="Google Shape;511;p19"/>
          <p:cNvGrpSpPr/>
          <p:nvPr/>
        </p:nvGrpSpPr>
        <p:grpSpPr>
          <a:xfrm rot="1940693">
            <a:off x="3340903" y="1116018"/>
            <a:ext cx="587626" cy="587659"/>
            <a:chOff x="570875" y="4322250"/>
            <a:chExt cx="443300" cy="443325"/>
          </a:xfrm>
        </p:grpSpPr>
        <p:sp>
          <p:nvSpPr>
            <p:cNvPr id="512" name="Google Shape;512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16" name="Google Shape;516;p19"/>
          <p:cNvSpPr/>
          <p:nvPr/>
        </p:nvSpPr>
        <p:spPr>
          <a:xfrm>
            <a:off x="3829676" y="640708"/>
            <a:ext cx="316510" cy="30221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7" name="Google Shape;517;p19"/>
          <p:cNvSpPr/>
          <p:nvPr/>
        </p:nvSpPr>
        <p:spPr>
          <a:xfrm rot="1793658">
            <a:off x="5318500" y="1302383"/>
            <a:ext cx="225078" cy="21493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8" name="Google Shape;518;p19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fld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36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5DA05-B304-4DFC-8146-6BAA077A54EF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13" y="3013743"/>
            <a:ext cx="3006530" cy="168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48" y="1255100"/>
            <a:ext cx="2064107" cy="155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42" y="1255100"/>
            <a:ext cx="2743470" cy="154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60" y="3013743"/>
            <a:ext cx="2246564" cy="168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654937" y="108060"/>
            <a:ext cx="6996600" cy="715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36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系友回娘家</a:t>
            </a:r>
            <a:endParaRPr lang="zh-TW" altLang="en-US" sz="36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823063" y="845100"/>
            <a:ext cx="5926092" cy="379046"/>
            <a:chOff x="1823063" y="845100"/>
            <a:chExt cx="5926092" cy="379046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237" y="845100"/>
              <a:ext cx="360000" cy="360000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2625" y="845100"/>
              <a:ext cx="360000" cy="36000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823063" y="854814"/>
              <a:ext cx="23050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altLang="zh-TW" sz="1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106.11.4</a:t>
              </a:r>
              <a:endPara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177155" y="85121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indent="0" algn="ctr">
                <a:buNone/>
              </a:pPr>
              <a:r>
                <a:rPr lang="zh-TW" altLang="en-US" sz="1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師長</a:t>
              </a:r>
              <a:r>
                <a:rPr lang="zh-TW" altLang="en-US" sz="1800" b="1" dirty="0" smtClean="0">
                  <a:latin typeface="Source Sans Pro" panose="02020500000000000000" charset="0"/>
                  <a:ea typeface="微軟正黑體" panose="020B0604030504040204" pitchFamily="34" charset="-120"/>
                </a:rPr>
                <a:t>、</a:t>
              </a:r>
              <a:r>
                <a:rPr lang="zh-TW" altLang="en-US" sz="1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校友共</a:t>
              </a:r>
              <a:r>
                <a:rPr lang="en-US" altLang="zh-TW" sz="1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r>
                <a:rPr lang="zh-TW" altLang="en-US" sz="1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1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3925" y="129300"/>
            <a:ext cx="6996600" cy="715800"/>
          </a:xfrm>
        </p:spPr>
        <p:txBody>
          <a:bodyPr/>
          <a:lstStyle/>
          <a:p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光電系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十年迴游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fld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823063" y="845100"/>
            <a:ext cx="6387487" cy="389885"/>
            <a:chOff x="1823063" y="845100"/>
            <a:chExt cx="6387487" cy="38988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237" y="845100"/>
              <a:ext cx="360000" cy="3600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2625" y="845100"/>
              <a:ext cx="360000" cy="3600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823063" y="854814"/>
              <a:ext cx="23050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107.5.27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3638550" y="865653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indent="0" algn="ctr">
                <a:buNone/>
              </a:pPr>
              <a:r>
                <a:rPr lang="zh-TW" altLang="en-US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大學部在校生、校友共</a:t>
              </a:r>
              <a:r>
                <a: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170</a:t>
              </a:r>
              <a:r>
                <a:rPr lang="zh-TW" altLang="en-US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858" y="2947625"/>
            <a:ext cx="1810826" cy="133526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12" y="1560900"/>
            <a:ext cx="4094794" cy="273099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932" y="2947625"/>
            <a:ext cx="2000412" cy="133526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858" y="1509877"/>
            <a:ext cx="1810826" cy="1358120"/>
          </a:xfrm>
          <a:prstGeom prst="rect">
            <a:avLst/>
          </a:prstGeom>
        </p:spPr>
      </p:pic>
      <p:pic>
        <p:nvPicPr>
          <p:cNvPr id="2052" name="Picture 4" descr="https://lh3.googleusercontent.com/tAVV8Sg-lQTjdVjVhB9gIu7Coy11SXwr7RiatnxZ0A8vZaEozKfb7Nl5us0Bv7hWMov1lms8hUYdGQSofKhS6Q3_eSoF5hFX-Fe0WOGKu-CoFMOVMzs_hAXbRSpo9IMrPwHO32R40oYFCvD6CHaHgZwpW4w3iiiEI2ZDOUDfFhyFnCr3T3cdGnh2ijFD6Qc4A3OnN2WE6GaU23EsEURCEbvMTZx0rOQvCCXY3CP5WEMN6y9zeNFBX37y0euvzQtIATsvupTa1lFdJdpEntoqbSOlh8l0hnqdxNguJNC2R7Yu93tBo8aCQ-Pmrp6jdo_pjj5ZOo98xlV_t2EVYoh-B3ZVEJWGmsM7mL02Ho3hI-dRmAro-CmHsltJG4hSKiKBK3u2DvOBd1ZapicJ0hcAj4P2apb2jq6nDT6MlwAJPq0iiXu8wXZHqP8GqnwDe-b6dVX0M-sB99NVvpYNcuzQOD_C-WTV-oW7DDV5J_eDkWgGNNiR-o3vf_UCoDwShVsPIUs_JxBhHA8hnazMxnJcTIpFLu9_ZFuIk7LPX__aRQouDEqMZya1SjaPMiEgCYVtPh4MekL6yQI_yqI4d9RDWNsnv9UzjxEtVPyc2tRHsUJzqXMHXnUFZw2HppG9_-aceApDo2Fx7p5vCsSLekAQb-gMhVnRETA=w1209-h807-n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932" y="1509877"/>
            <a:ext cx="2000412" cy="13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"/>
          <p:cNvSpPr txBox="1">
            <a:spLocks noGrp="1"/>
          </p:cNvSpPr>
          <p:nvPr>
            <p:ph type="ctrTitle" idx="4294967295"/>
          </p:nvPr>
        </p:nvSpPr>
        <p:spPr>
          <a:xfrm>
            <a:off x="685800" y="2345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各科系在</a:t>
            </a:r>
            <a:r>
              <a:rPr lang="zh-TW" altLang="en-US" sz="5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些什麼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8" name="Google Shape;508;p19"/>
          <p:cNvGrpSpPr/>
          <p:nvPr/>
        </p:nvGrpSpPr>
        <p:grpSpPr>
          <a:xfrm>
            <a:off x="4146170" y="640688"/>
            <a:ext cx="1166508" cy="1166538"/>
            <a:chOff x="6654650" y="3665275"/>
            <a:chExt cx="409100" cy="409125"/>
          </a:xfrm>
        </p:grpSpPr>
        <p:sp>
          <p:nvSpPr>
            <p:cNvPr id="509" name="Google Shape;509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0CE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11" name="Google Shape;511;p19"/>
          <p:cNvGrpSpPr/>
          <p:nvPr/>
        </p:nvGrpSpPr>
        <p:grpSpPr>
          <a:xfrm rot="1940693">
            <a:off x="3340903" y="1116018"/>
            <a:ext cx="587626" cy="587659"/>
            <a:chOff x="570875" y="4322250"/>
            <a:chExt cx="443300" cy="443325"/>
          </a:xfrm>
        </p:grpSpPr>
        <p:sp>
          <p:nvSpPr>
            <p:cNvPr id="512" name="Google Shape;512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16" name="Google Shape;516;p19"/>
          <p:cNvSpPr/>
          <p:nvPr/>
        </p:nvSpPr>
        <p:spPr>
          <a:xfrm>
            <a:off x="3829676" y="640708"/>
            <a:ext cx="316510" cy="30221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7" name="Google Shape;517;p19"/>
          <p:cNvSpPr/>
          <p:nvPr/>
        </p:nvSpPr>
        <p:spPr>
          <a:xfrm rot="1793658">
            <a:off x="5318500" y="1302383"/>
            <a:ext cx="225078" cy="21493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8" name="Google Shape;518;p19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268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621263" y="2653148"/>
            <a:ext cx="4356913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電機系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506;p19"/>
          <p:cNvSpPr txBox="1">
            <a:spLocks/>
          </p:cNvSpPr>
          <p:nvPr/>
        </p:nvSpPr>
        <p:spPr>
          <a:xfrm>
            <a:off x="6210947" y="1979526"/>
            <a:ext cx="152521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系統晶片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" y="1082195"/>
            <a:ext cx="496205" cy="496205"/>
          </a:xfrm>
          <a:prstGeom prst="rect">
            <a:avLst/>
          </a:prstGeom>
        </p:spPr>
      </p:pic>
      <p:sp>
        <p:nvSpPr>
          <p:cNvPr id="13" name="Google Shape;506;p19"/>
          <p:cNvSpPr txBox="1">
            <a:spLocks/>
          </p:cNvSpPr>
          <p:nvPr/>
        </p:nvSpPr>
        <p:spPr>
          <a:xfrm>
            <a:off x="194587" y="1152348"/>
            <a:ext cx="152521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15" y="1082195"/>
            <a:ext cx="480335" cy="480335"/>
          </a:xfrm>
          <a:prstGeom prst="rect">
            <a:avLst/>
          </a:prstGeom>
        </p:spPr>
      </p:pic>
      <p:sp>
        <p:nvSpPr>
          <p:cNvPr id="15" name="Google Shape;506;p19"/>
          <p:cNvSpPr txBox="1">
            <a:spLocks/>
          </p:cNvSpPr>
          <p:nvPr/>
        </p:nvSpPr>
        <p:spPr>
          <a:xfrm>
            <a:off x="2112892" y="1152348"/>
            <a:ext cx="152521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45" y="1082195"/>
            <a:ext cx="532133" cy="532133"/>
          </a:xfrm>
          <a:prstGeom prst="rect">
            <a:avLst/>
          </a:prstGeom>
        </p:spPr>
      </p:pic>
      <p:sp>
        <p:nvSpPr>
          <p:cNvPr id="17" name="Google Shape;506;p19"/>
          <p:cNvSpPr txBox="1">
            <a:spLocks/>
          </p:cNvSpPr>
          <p:nvPr/>
        </p:nvSpPr>
        <p:spPr>
          <a:xfrm>
            <a:off x="4224720" y="1152348"/>
            <a:ext cx="2320471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網路多媒體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95" y="1844202"/>
            <a:ext cx="547190" cy="547190"/>
          </a:xfrm>
          <a:prstGeom prst="rect">
            <a:avLst/>
          </a:prstGeom>
        </p:spPr>
      </p:pic>
      <p:sp>
        <p:nvSpPr>
          <p:cNvPr id="19" name="Google Shape;506;p19"/>
          <p:cNvSpPr txBox="1">
            <a:spLocks/>
          </p:cNvSpPr>
          <p:nvPr/>
        </p:nvSpPr>
        <p:spPr>
          <a:xfrm>
            <a:off x="954645" y="1945431"/>
            <a:ext cx="2320471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電力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60" y="1887997"/>
            <a:ext cx="576847" cy="576847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89" y="1907088"/>
            <a:ext cx="567539" cy="567539"/>
          </a:xfrm>
          <a:prstGeom prst="rect">
            <a:avLst/>
          </a:prstGeom>
        </p:spPr>
      </p:pic>
      <p:sp>
        <p:nvSpPr>
          <p:cNvPr id="24" name="Google Shape;506;p19"/>
          <p:cNvSpPr txBox="1">
            <a:spLocks/>
          </p:cNvSpPr>
          <p:nvPr/>
        </p:nvSpPr>
        <p:spPr>
          <a:xfrm>
            <a:off x="3397650" y="1989582"/>
            <a:ext cx="1775948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電波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9803" y="2642524"/>
            <a:ext cx="3991521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9" y="2832268"/>
            <a:ext cx="1090374" cy="112999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835299" y="2911540"/>
            <a:ext cx="2427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先導型導引課程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必選課程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自由選修課程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4792370" y="2762401"/>
            <a:ext cx="1447447" cy="400110"/>
            <a:chOff x="4470741" y="2640392"/>
            <a:chExt cx="1447447" cy="400110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智慧電網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792022" y="3213430"/>
            <a:ext cx="1447447" cy="400110"/>
            <a:chOff x="4470741" y="2640392"/>
            <a:chExt cx="1447447" cy="400110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綠色能源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792370" y="3692870"/>
            <a:ext cx="1447447" cy="400110"/>
            <a:chOff x="4470741" y="2640392"/>
            <a:chExt cx="1447447" cy="400110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生醫晶片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6545191" y="2751322"/>
            <a:ext cx="1703927" cy="400110"/>
            <a:chOff x="4470741" y="2640392"/>
            <a:chExt cx="1703927" cy="40011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4707600" y="2640392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智能機器人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6545191" y="3207158"/>
            <a:ext cx="1960408" cy="400110"/>
            <a:chOff x="4470741" y="2640392"/>
            <a:chExt cx="1960408" cy="400110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4707600" y="26403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雲端運算技術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545191" y="3692870"/>
            <a:ext cx="1190966" cy="400110"/>
            <a:chOff x="4470741" y="2640392"/>
            <a:chExt cx="1190966" cy="400110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4707600" y="2640392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物聯網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53" name="圖片 52" descr="DSC_6413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45191" y="4481"/>
            <a:ext cx="2583006" cy="181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361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621263" y="2662824"/>
            <a:ext cx="4356913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機電系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506;p19"/>
          <p:cNvSpPr txBox="1">
            <a:spLocks/>
          </p:cNvSpPr>
          <p:nvPr/>
        </p:nvSpPr>
        <p:spPr>
          <a:xfrm>
            <a:off x="634465" y="1051066"/>
            <a:ext cx="152521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506;p19"/>
          <p:cNvSpPr txBox="1">
            <a:spLocks/>
          </p:cNvSpPr>
          <p:nvPr/>
        </p:nvSpPr>
        <p:spPr>
          <a:xfrm>
            <a:off x="2898652" y="1041583"/>
            <a:ext cx="152521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sp>
        <p:nvSpPr>
          <p:cNvPr id="17" name="Google Shape;506;p19"/>
          <p:cNvSpPr txBox="1">
            <a:spLocks/>
          </p:cNvSpPr>
          <p:nvPr/>
        </p:nvSpPr>
        <p:spPr>
          <a:xfrm>
            <a:off x="4661957" y="1065525"/>
            <a:ext cx="2320471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</a:t>
            </a:r>
          </a:p>
        </p:txBody>
      </p:sp>
      <p:sp>
        <p:nvSpPr>
          <p:cNvPr id="19" name="Google Shape;506;p19"/>
          <p:cNvSpPr txBox="1">
            <a:spLocks/>
          </p:cNvSpPr>
          <p:nvPr/>
        </p:nvSpPr>
        <p:spPr>
          <a:xfrm>
            <a:off x="2261307" y="1854069"/>
            <a:ext cx="2320471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設計製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</a:p>
        </p:txBody>
      </p:sp>
      <p:sp>
        <p:nvSpPr>
          <p:cNvPr id="24" name="Google Shape;506;p19"/>
          <p:cNvSpPr txBox="1">
            <a:spLocks/>
          </p:cNvSpPr>
          <p:nvPr/>
        </p:nvSpPr>
        <p:spPr>
          <a:xfrm>
            <a:off x="4828502" y="1854069"/>
            <a:ext cx="2320471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奈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米</a:t>
            </a:r>
          </a:p>
        </p:txBody>
      </p:sp>
      <p:sp>
        <p:nvSpPr>
          <p:cNvPr id="27" name="矩形 26"/>
          <p:cNvSpPr/>
          <p:nvPr/>
        </p:nvSpPr>
        <p:spPr>
          <a:xfrm>
            <a:off x="429803" y="2642524"/>
            <a:ext cx="3991521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9" y="2832268"/>
            <a:ext cx="1090374" cy="112999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835299" y="2911540"/>
            <a:ext cx="2427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機械工程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力學分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析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運動分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析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4792370" y="2762401"/>
            <a:ext cx="1447447" cy="400110"/>
            <a:chOff x="4470741" y="2640392"/>
            <a:chExt cx="1447447" cy="400110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機械設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792022" y="3213430"/>
            <a:ext cx="1447447" cy="400110"/>
            <a:chOff x="4470741" y="2640392"/>
            <a:chExt cx="1447447" cy="400110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電路分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析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792370" y="3692870"/>
            <a:ext cx="1447447" cy="400110"/>
            <a:chOff x="4470741" y="2640392"/>
            <a:chExt cx="1447447" cy="400110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自動控制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6545191" y="2751322"/>
            <a:ext cx="1447447" cy="400110"/>
            <a:chOff x="4470741" y="2640392"/>
            <a:chExt cx="1447447" cy="40011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生醫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晶片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6545191" y="3207158"/>
            <a:ext cx="1703927" cy="400110"/>
            <a:chOff x="4470741" y="2640392"/>
            <a:chExt cx="1703927" cy="400110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4707600" y="2640392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微機電系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統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545191" y="3692870"/>
            <a:ext cx="1703927" cy="400110"/>
            <a:chOff x="4470741" y="2640392"/>
            <a:chExt cx="1703927" cy="400110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4707600" y="2640392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微奈米科技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2" y="947392"/>
            <a:ext cx="547377" cy="5473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57" y="947392"/>
            <a:ext cx="521350" cy="5213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85" y="961851"/>
            <a:ext cx="600992" cy="6009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59" y="1715996"/>
            <a:ext cx="613935" cy="6139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41" y="1758892"/>
            <a:ext cx="551156" cy="551156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46" y="12549"/>
            <a:ext cx="2582720" cy="185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6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621263" y="2662824"/>
            <a:ext cx="4356913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資工系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506;p19"/>
          <p:cNvSpPr txBox="1">
            <a:spLocks/>
          </p:cNvSpPr>
          <p:nvPr/>
        </p:nvSpPr>
        <p:spPr>
          <a:xfrm>
            <a:off x="2794759" y="1761113"/>
            <a:ext cx="152521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506;p19"/>
          <p:cNvSpPr txBox="1">
            <a:spLocks/>
          </p:cNvSpPr>
          <p:nvPr/>
        </p:nvSpPr>
        <p:spPr>
          <a:xfrm>
            <a:off x="5634175" y="1761113"/>
            <a:ext cx="152521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晶片系統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9803" y="2642524"/>
            <a:ext cx="3991521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9" y="2832268"/>
            <a:ext cx="1090374" cy="112999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835299" y="2911540"/>
            <a:ext cx="2427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應用數學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式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電腦軟硬體應用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4792370" y="2762401"/>
            <a:ext cx="1447447" cy="400110"/>
            <a:chOff x="4470741" y="2640392"/>
            <a:chExt cx="1447447" cy="400110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影像處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理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792022" y="3213430"/>
            <a:ext cx="1447447" cy="400110"/>
            <a:chOff x="4470741" y="2640392"/>
            <a:chExt cx="1447447" cy="400110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雲端運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算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792370" y="3692870"/>
            <a:ext cx="1447447" cy="400110"/>
            <a:chOff x="4470741" y="2640392"/>
            <a:chExt cx="1447447" cy="400110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器學習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6545191" y="2751322"/>
            <a:ext cx="1447447" cy="400110"/>
            <a:chOff x="4470741" y="2640392"/>
            <a:chExt cx="1447447" cy="40011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資訊安全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6545191" y="3207158"/>
            <a:ext cx="1960408" cy="400110"/>
            <a:chOff x="4470741" y="2640392"/>
            <a:chExt cx="1960408" cy="400110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4707600" y="26403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晶片輔助設計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545191" y="3692870"/>
            <a:ext cx="1703927" cy="400110"/>
            <a:chOff x="4470741" y="2640392"/>
            <a:chExt cx="1703927" cy="400110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4707600" y="2640392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多媒體資訊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06" y="1680114"/>
            <a:ext cx="623978" cy="62397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22" y="1557798"/>
            <a:ext cx="769047" cy="769047"/>
          </a:xfrm>
          <a:prstGeom prst="rect">
            <a:avLst/>
          </a:prstGeom>
        </p:spPr>
      </p:pic>
      <p:pic>
        <p:nvPicPr>
          <p:cNvPr id="30" name="圖片 29" descr="DSC_627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49037" y="-10670"/>
            <a:ext cx="2294963" cy="163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3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621263" y="2662824"/>
            <a:ext cx="4356913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材光系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506;p19"/>
          <p:cNvSpPr txBox="1">
            <a:spLocks/>
          </p:cNvSpPr>
          <p:nvPr/>
        </p:nvSpPr>
        <p:spPr>
          <a:xfrm>
            <a:off x="2004886" y="1682113"/>
            <a:ext cx="292260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材料科學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9803" y="2642524"/>
            <a:ext cx="3991521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9" y="2832268"/>
            <a:ext cx="1090374" cy="112999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822500" y="2877262"/>
            <a:ext cx="24272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材料物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化學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光電科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4792370" y="2762401"/>
            <a:ext cx="1447447" cy="400110"/>
            <a:chOff x="4470741" y="2640392"/>
            <a:chExt cx="1447447" cy="400110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陶瓷材料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792022" y="3213430"/>
            <a:ext cx="421590" cy="400110"/>
            <a:chOff x="4470741" y="2640392"/>
            <a:chExt cx="421590" cy="400110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707600" y="2640392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792370" y="3692870"/>
            <a:ext cx="1703927" cy="400110"/>
            <a:chOff x="4470741" y="2640392"/>
            <a:chExt cx="1703927" cy="400110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4707600" y="2640392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光電半導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6545191" y="2751322"/>
            <a:ext cx="1447447" cy="400110"/>
            <a:chOff x="4470741" y="2640392"/>
            <a:chExt cx="1447447" cy="40011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奈米材料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6545191" y="3207158"/>
            <a:ext cx="1960408" cy="400110"/>
            <a:chOff x="4470741" y="2640392"/>
            <a:chExt cx="1960408" cy="400110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4707600" y="26403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晶體成長技術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545191" y="3692870"/>
            <a:ext cx="1960408" cy="400110"/>
            <a:chOff x="4470741" y="2640392"/>
            <a:chExt cx="1960408" cy="400110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4707600" y="26403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光學資訊處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理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0" name="Google Shape;506;p19"/>
          <p:cNvSpPr txBox="1">
            <a:spLocks/>
          </p:cNvSpPr>
          <p:nvPr/>
        </p:nvSpPr>
        <p:spPr>
          <a:xfrm>
            <a:off x="4655684" y="1661685"/>
            <a:ext cx="292260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光電物理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12" y="0"/>
            <a:ext cx="2193355" cy="145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矩形 51"/>
          <p:cNvSpPr/>
          <p:nvPr/>
        </p:nvSpPr>
        <p:spPr>
          <a:xfrm>
            <a:off x="5032958" y="319314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金屬材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料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82" y="1538158"/>
            <a:ext cx="606434" cy="60643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08" y="1537659"/>
            <a:ext cx="606434" cy="6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621263" y="2662824"/>
            <a:ext cx="4356913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23925" y="12930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光電系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506;p19"/>
          <p:cNvSpPr txBox="1">
            <a:spLocks/>
          </p:cNvSpPr>
          <p:nvPr/>
        </p:nvSpPr>
        <p:spPr>
          <a:xfrm>
            <a:off x="3116146" y="1217866"/>
            <a:ext cx="2810977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光電子材料與元件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506;p19"/>
          <p:cNvSpPr txBox="1">
            <a:spLocks/>
          </p:cNvSpPr>
          <p:nvPr/>
        </p:nvSpPr>
        <p:spPr>
          <a:xfrm>
            <a:off x="867501" y="1929779"/>
            <a:ext cx="292260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光通訊與光資訊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9803" y="2642524"/>
            <a:ext cx="3991521" cy="150948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9" y="2832268"/>
            <a:ext cx="1090374" cy="112999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822500" y="2877262"/>
            <a:ext cx="24272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電學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半導體元件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4792370" y="2762401"/>
            <a:ext cx="1447447" cy="400110"/>
            <a:chOff x="4470741" y="2640392"/>
            <a:chExt cx="1447447" cy="400110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光纖通訊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792022" y="3213430"/>
            <a:ext cx="1703927" cy="400110"/>
            <a:chOff x="4470741" y="2640392"/>
            <a:chExt cx="1703927" cy="400110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707600" y="2640392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矽光子元件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792370" y="3692870"/>
            <a:ext cx="1447447" cy="400110"/>
            <a:chOff x="4470741" y="2640392"/>
            <a:chExt cx="1447447" cy="400110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顯示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6545191" y="2751322"/>
            <a:ext cx="1703927" cy="400110"/>
            <a:chOff x="4470741" y="2640392"/>
            <a:chExt cx="1703927" cy="40011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4707600" y="2640392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太陽能光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6545191" y="3207158"/>
            <a:ext cx="1960408" cy="400110"/>
            <a:chOff x="4470741" y="2640392"/>
            <a:chExt cx="1960408" cy="400110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4707600" y="26403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先進光源量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測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545191" y="3692870"/>
            <a:ext cx="1447447" cy="400110"/>
            <a:chOff x="4470741" y="2640392"/>
            <a:chExt cx="1447447" cy="400110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1" y="2724312"/>
              <a:ext cx="204239" cy="204239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4707600" y="2640392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有機光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0" name="Google Shape;506;p19"/>
          <p:cNvSpPr txBox="1">
            <a:spLocks/>
          </p:cNvSpPr>
          <p:nvPr/>
        </p:nvSpPr>
        <p:spPr>
          <a:xfrm>
            <a:off x="5288130" y="1929779"/>
            <a:ext cx="2922600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顯示與替代能源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05" y="-24669"/>
            <a:ext cx="2345866" cy="173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27" y="1122257"/>
            <a:ext cx="592611" cy="5926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4" y="1714868"/>
            <a:ext cx="645002" cy="64500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85" y="1691312"/>
            <a:ext cx="689717" cy="6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i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6753</TotalTime>
  <Words>1140</Words>
  <Application>Microsoft Office PowerPoint</Application>
  <PresentationFormat>如螢幕大小 (16:9)</PresentationFormat>
  <Paragraphs>315</Paragraphs>
  <Slides>39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9" baseType="lpstr">
      <vt:lpstr>Times New Roman</vt:lpstr>
      <vt:lpstr>Wingdings</vt:lpstr>
      <vt:lpstr>標楷體</vt:lpstr>
      <vt:lpstr>新細明體</vt:lpstr>
      <vt:lpstr>Arial</vt:lpstr>
      <vt:lpstr>Source Sans Pro</vt:lpstr>
      <vt:lpstr>微軟正黑體</vt:lpstr>
      <vt:lpstr>Oswald</vt:lpstr>
      <vt:lpstr>Calibri</vt:lpstr>
      <vt:lpstr>Quince template</vt:lpstr>
      <vt:lpstr>工學院相關科系發展進路-以中山大學為例</vt:lpstr>
      <vt:lpstr>PowerPoint 簡報</vt:lpstr>
      <vt:lpstr>組織架構</vt:lpstr>
      <vt:lpstr>各科系在學些什麼?</vt:lpstr>
      <vt:lpstr>PowerPoint 簡報</vt:lpstr>
      <vt:lpstr>PowerPoint 簡報</vt:lpstr>
      <vt:lpstr>PowerPoint 簡報</vt:lpstr>
      <vt:lpstr>PowerPoint 簡報</vt:lpstr>
      <vt:lpstr>PowerPoint 簡報</vt:lpstr>
      <vt:lpstr>各科系在研究些什麼?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光子晶體</vt:lpstr>
      <vt:lpstr>PowerPoint 簡報</vt:lpstr>
      <vt:lpstr>還有什麼軟/硬體?</vt:lpstr>
      <vt:lpstr>全台灣最美的校園</vt:lpstr>
      <vt:lpstr>創新跨域共學群</vt:lpstr>
      <vt:lpstr>身歷其境互動影音教室</vt:lpstr>
      <vt:lpstr>獎學措施</vt:lpstr>
      <vt:lpstr>國際合作學校</vt:lpstr>
      <vt:lpstr>國際化學習環境</vt:lpstr>
      <vt:lpstr>學生在學表現</vt:lpstr>
      <vt:lpstr>國內競賽</vt:lpstr>
      <vt:lpstr>國際競賽</vt:lpstr>
      <vt:lpstr>學生創業</vt:lpstr>
      <vt:lpstr>學生未來發展</vt:lpstr>
      <vt:lpstr>九成以上繼續升學</vt:lpstr>
      <vt:lpstr>電機系就業方向</vt:lpstr>
      <vt:lpstr>機電系就業方向</vt:lpstr>
      <vt:lpstr>資工系就業方向</vt:lpstr>
      <vt:lpstr>材光系就業方向</vt:lpstr>
      <vt:lpstr>光電系就業方向</vt:lpstr>
      <vt:lpstr>人脈是你未來的資產…</vt:lpstr>
      <vt:lpstr>PowerPoint 簡報</vt:lpstr>
      <vt:lpstr>光電系十年迴游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NSYSU</dc:creator>
  <cp:lastModifiedBy>user</cp:lastModifiedBy>
  <cp:revision>199</cp:revision>
  <dcterms:modified xsi:type="dcterms:W3CDTF">2018-11-13T07:16:20Z</dcterms:modified>
</cp:coreProperties>
</file>